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0" r:id="rId1"/>
  </p:sldMasterIdLst>
  <p:notesMasterIdLst>
    <p:notesMasterId r:id="rId72"/>
  </p:notesMasterIdLst>
  <p:sldIdLst>
    <p:sldId id="256" r:id="rId2"/>
    <p:sldId id="291" r:id="rId3"/>
    <p:sldId id="257" r:id="rId4"/>
    <p:sldId id="292" r:id="rId5"/>
    <p:sldId id="322" r:id="rId6"/>
    <p:sldId id="407" r:id="rId7"/>
    <p:sldId id="408" r:id="rId8"/>
    <p:sldId id="401" r:id="rId9"/>
    <p:sldId id="293" r:id="rId10"/>
    <p:sldId id="419" r:id="rId11"/>
    <p:sldId id="349" r:id="rId12"/>
    <p:sldId id="350" r:id="rId13"/>
    <p:sldId id="296" r:id="rId14"/>
    <p:sldId id="297" r:id="rId15"/>
    <p:sldId id="344" r:id="rId16"/>
    <p:sldId id="317" r:id="rId17"/>
    <p:sldId id="318" r:id="rId18"/>
    <p:sldId id="319" r:id="rId19"/>
    <p:sldId id="324" r:id="rId20"/>
    <p:sldId id="325" r:id="rId21"/>
    <p:sldId id="326" r:id="rId22"/>
    <p:sldId id="410" r:id="rId23"/>
    <p:sldId id="328" r:id="rId24"/>
    <p:sldId id="330" r:id="rId25"/>
    <p:sldId id="331" r:id="rId26"/>
    <p:sldId id="332" r:id="rId27"/>
    <p:sldId id="333" r:id="rId28"/>
    <p:sldId id="334" r:id="rId29"/>
    <p:sldId id="335" r:id="rId30"/>
    <p:sldId id="342" r:id="rId31"/>
    <p:sldId id="343" r:id="rId32"/>
    <p:sldId id="345" r:id="rId33"/>
    <p:sldId id="310" r:id="rId34"/>
    <p:sldId id="363" r:id="rId35"/>
    <p:sldId id="368" r:id="rId36"/>
    <p:sldId id="370" r:id="rId37"/>
    <p:sldId id="371" r:id="rId38"/>
    <p:sldId id="372" r:id="rId39"/>
    <p:sldId id="373" r:id="rId40"/>
    <p:sldId id="396" r:id="rId41"/>
    <p:sldId id="375" r:id="rId42"/>
    <p:sldId id="376" r:id="rId43"/>
    <p:sldId id="377" r:id="rId44"/>
    <p:sldId id="378" r:id="rId45"/>
    <p:sldId id="397" r:id="rId46"/>
    <p:sldId id="380" r:id="rId47"/>
    <p:sldId id="388" r:id="rId48"/>
    <p:sldId id="382" r:id="rId49"/>
    <p:sldId id="411" r:id="rId50"/>
    <p:sldId id="389" r:id="rId51"/>
    <p:sldId id="390" r:id="rId52"/>
    <p:sldId id="398" r:id="rId53"/>
    <p:sldId id="391" r:id="rId54"/>
    <p:sldId id="392" r:id="rId55"/>
    <p:sldId id="393" r:id="rId56"/>
    <p:sldId id="394" r:id="rId57"/>
    <p:sldId id="395" r:id="rId58"/>
    <p:sldId id="399" r:id="rId59"/>
    <p:sldId id="417" r:id="rId60"/>
    <p:sldId id="418" r:id="rId61"/>
    <p:sldId id="329" r:id="rId62"/>
    <p:sldId id="413" r:id="rId63"/>
    <p:sldId id="339" r:id="rId64"/>
    <p:sldId id="416" r:id="rId65"/>
    <p:sldId id="341" r:id="rId66"/>
    <p:sldId id="340" r:id="rId67"/>
    <p:sldId id="336" r:id="rId68"/>
    <p:sldId id="402" r:id="rId69"/>
    <p:sldId id="403" r:id="rId70"/>
    <p:sldId id="400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70" d="100"/>
          <a:sy n="70" d="100"/>
        </p:scale>
        <p:origin x="120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amir\Desktop\fit1045-AssignmentRubri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/>
              <a:t>Population of the planet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Rabbits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'[fit1045-AssignmentRubric.xlsx]Sheet2'!$A$4:$A$24</c:f>
              <c:numCache>
                <c:formatCode>General</c:formatCode>
                <c:ptCount val="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</c:numCache>
            </c:numRef>
          </c:xVal>
          <c:yVal>
            <c:numRef>
              <c:f>'[fit1045-AssignmentRubric.xlsx]Sheet2'!$B$4:$B$24</c:f>
              <c:numCache>
                <c:formatCode>General</c:formatCode>
                <c:ptCount val="21"/>
                <c:pt idx="0">
                  <c:v>2</c:v>
                </c:pt>
                <c:pt idx="1">
                  <c:v>8</c:v>
                </c:pt>
                <c:pt idx="2">
                  <c:v>18</c:v>
                </c:pt>
                <c:pt idx="3">
                  <c:v>32</c:v>
                </c:pt>
                <c:pt idx="4">
                  <c:v>50</c:v>
                </c:pt>
                <c:pt idx="5">
                  <c:v>72</c:v>
                </c:pt>
                <c:pt idx="6">
                  <c:v>98</c:v>
                </c:pt>
                <c:pt idx="7">
                  <c:v>128</c:v>
                </c:pt>
                <c:pt idx="8">
                  <c:v>162</c:v>
                </c:pt>
                <c:pt idx="9">
                  <c:v>200</c:v>
                </c:pt>
                <c:pt idx="10">
                  <c:v>242</c:v>
                </c:pt>
                <c:pt idx="11">
                  <c:v>288</c:v>
                </c:pt>
                <c:pt idx="12">
                  <c:v>338</c:v>
                </c:pt>
                <c:pt idx="13">
                  <c:v>392</c:v>
                </c:pt>
                <c:pt idx="14">
                  <c:v>450</c:v>
                </c:pt>
                <c:pt idx="15">
                  <c:v>512</c:v>
                </c:pt>
                <c:pt idx="16">
                  <c:v>578</c:v>
                </c:pt>
                <c:pt idx="17">
                  <c:v>648</c:v>
                </c:pt>
                <c:pt idx="18">
                  <c:v>722</c:v>
                </c:pt>
                <c:pt idx="19">
                  <c:v>800</c:v>
                </c:pt>
                <c:pt idx="20">
                  <c:v>882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9C0-44CE-893E-9358CA2CA08A}"/>
            </c:ext>
          </c:extLst>
        </c:ser>
        <c:ser>
          <c:idx val="1"/>
          <c:order val="1"/>
          <c:tx>
            <c:v>Goats</c:v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'[fit1045-AssignmentRubric.xlsx]Sheet2'!$A$4:$A$24</c:f>
              <c:numCache>
                <c:formatCode>General</c:formatCode>
                <c:ptCount val="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</c:numCache>
            </c:numRef>
          </c:xVal>
          <c:yVal>
            <c:numRef>
              <c:f>'[fit1045-AssignmentRubric.xlsx]Sheet2'!$C$4:$C$24</c:f>
              <c:numCache>
                <c:formatCode>General</c:formatCode>
                <c:ptCount val="21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  <c:pt idx="10">
                  <c:v>110</c:v>
                </c:pt>
                <c:pt idx="11">
                  <c:v>120</c:v>
                </c:pt>
                <c:pt idx="12">
                  <c:v>130</c:v>
                </c:pt>
                <c:pt idx="13">
                  <c:v>140</c:v>
                </c:pt>
                <c:pt idx="14">
                  <c:v>150</c:v>
                </c:pt>
                <c:pt idx="15">
                  <c:v>160</c:v>
                </c:pt>
                <c:pt idx="16">
                  <c:v>170</c:v>
                </c:pt>
                <c:pt idx="17">
                  <c:v>180</c:v>
                </c:pt>
                <c:pt idx="18">
                  <c:v>190</c:v>
                </c:pt>
                <c:pt idx="19">
                  <c:v>200</c:v>
                </c:pt>
                <c:pt idx="20">
                  <c:v>210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9C0-44CE-893E-9358CA2CA08A}"/>
            </c:ext>
          </c:extLst>
        </c:ser>
        <c:ser>
          <c:idx val="2"/>
          <c:order val="2"/>
          <c:tx>
            <c:v>Lions</c:v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xVal>
            <c:numRef>
              <c:f>'[fit1045-AssignmentRubric.xlsx]Sheet2'!$A$4:$A$24</c:f>
              <c:numCache>
                <c:formatCode>General</c:formatCode>
                <c:ptCount val="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</c:numCache>
            </c:numRef>
          </c:xVal>
          <c:yVal>
            <c:numRef>
              <c:f>'[fit1045-AssignmentRubric.xlsx]Sheet2'!$D$4:$D$24</c:f>
              <c:numCache>
                <c:formatCode>General</c:formatCode>
                <c:ptCount val="21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100</c:v>
                </c:pt>
                <c:pt idx="9">
                  <c:v>100</c:v>
                </c:pt>
                <c:pt idx="10">
                  <c:v>100</c:v>
                </c:pt>
                <c:pt idx="11">
                  <c:v>100</c:v>
                </c:pt>
                <c:pt idx="12">
                  <c:v>100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  <c:pt idx="16">
                  <c:v>100</c:v>
                </c:pt>
                <c:pt idx="17">
                  <c:v>100</c:v>
                </c:pt>
                <c:pt idx="18">
                  <c:v>100</c:v>
                </c:pt>
                <c:pt idx="19">
                  <c:v>100</c:v>
                </c:pt>
                <c:pt idx="20">
                  <c:v>100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19C0-44CE-893E-9358CA2CA08A}"/>
            </c:ext>
          </c:extLst>
        </c:ser>
        <c:ser>
          <c:idx val="3"/>
          <c:order val="3"/>
          <c:tx>
            <c:v>Total</c:v>
          </c:tx>
          <c:spPr>
            <a:ln w="22225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9525">
                <a:solidFill>
                  <a:schemeClr val="accent4"/>
                </a:solidFill>
                <a:round/>
              </a:ln>
              <a:effectLst/>
            </c:spPr>
          </c:marker>
          <c:xVal>
            <c:numRef>
              <c:f>'[fit1045-AssignmentRubric.xlsx]Sheet2'!$A$4:$A$24</c:f>
              <c:numCache>
                <c:formatCode>General</c:formatCode>
                <c:ptCount val="2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</c:numCache>
            </c:numRef>
          </c:xVal>
          <c:yVal>
            <c:numRef>
              <c:f>'[fit1045-AssignmentRubric.xlsx]Sheet2'!$E$4:$E$24</c:f>
              <c:numCache>
                <c:formatCode>General</c:formatCode>
                <c:ptCount val="21"/>
                <c:pt idx="0">
                  <c:v>112</c:v>
                </c:pt>
                <c:pt idx="1">
                  <c:v>128</c:v>
                </c:pt>
                <c:pt idx="2">
                  <c:v>148</c:v>
                </c:pt>
                <c:pt idx="3">
                  <c:v>172</c:v>
                </c:pt>
                <c:pt idx="4">
                  <c:v>200</c:v>
                </c:pt>
                <c:pt idx="5">
                  <c:v>232</c:v>
                </c:pt>
                <c:pt idx="6">
                  <c:v>268</c:v>
                </c:pt>
                <c:pt idx="7">
                  <c:v>308</c:v>
                </c:pt>
                <c:pt idx="8">
                  <c:v>352</c:v>
                </c:pt>
                <c:pt idx="9">
                  <c:v>400</c:v>
                </c:pt>
                <c:pt idx="10">
                  <c:v>452</c:v>
                </c:pt>
                <c:pt idx="11">
                  <c:v>508</c:v>
                </c:pt>
                <c:pt idx="12">
                  <c:v>568</c:v>
                </c:pt>
                <c:pt idx="13">
                  <c:v>632</c:v>
                </c:pt>
                <c:pt idx="14">
                  <c:v>700</c:v>
                </c:pt>
                <c:pt idx="15">
                  <c:v>772</c:v>
                </c:pt>
                <c:pt idx="16">
                  <c:v>848</c:v>
                </c:pt>
                <c:pt idx="17">
                  <c:v>928</c:v>
                </c:pt>
                <c:pt idx="18">
                  <c:v>1012</c:v>
                </c:pt>
                <c:pt idx="19">
                  <c:v>1100</c:v>
                </c:pt>
                <c:pt idx="20">
                  <c:v>1192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19C0-44CE-893E-9358CA2CA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211528"/>
        <c:axId val="488488944"/>
        <c:extLst xmlns:c16r2="http://schemas.microsoft.com/office/drawing/2015/06/chart">
          <c:ext xmlns:c15="http://schemas.microsoft.com/office/drawing/2012/chart" uri="{02D57815-91ED-43cb-92C2-25804820EDAC}">
            <c15:filteredScatterSeries>
              <c15:ser>
                <c:idx val="4"/>
                <c:order val="4"/>
                <c:tx>
                  <c:v>3N*N</c:v>
                </c:tx>
                <c:spPr>
                  <a:ln w="2222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star"/>
                  <c:size val="6"/>
                  <c:spPr>
                    <a:noFill/>
                    <a:ln w="9525">
                      <a:solidFill>
                        <a:schemeClr val="accent5"/>
                      </a:solidFill>
                      <a:round/>
                    </a:ln>
                    <a:effectLst/>
                  </c:spPr>
                </c:marker>
                <c:x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'[fit1045-AssignmentRubric.xlsx]Sheet2'!$A$4:$A$24</c15:sqref>
                        </c15:formulaRef>
                      </c:ext>
                    </c:extLst>
                    <c:numCache>
                      <c:formatCode>General</c:formatCode>
                      <c:ptCount val="21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</c:numCache>
                  </c:numRef>
                </c:xVal>
                <c:yVal>
                  <c:numRef>
                    <c:extLst xmlns:c16r2="http://schemas.microsoft.com/office/drawing/2015/06/chart">
                      <c:ext uri="{02D57815-91ED-43cb-92C2-25804820EDAC}">
                        <c15:formulaRef>
                          <c15:sqref>'[fit1045-AssignmentRubric.xlsx]Sheet2'!$F$4:$F$24</c15:sqref>
                        </c15:formulaRef>
                      </c:ext>
                    </c:extLst>
                    <c:numCache>
                      <c:formatCode>General</c:formatCode>
                      <c:ptCount val="21"/>
                      <c:pt idx="0">
                        <c:v>3</c:v>
                      </c:pt>
                      <c:pt idx="1">
                        <c:v>12</c:v>
                      </c:pt>
                      <c:pt idx="2">
                        <c:v>27</c:v>
                      </c:pt>
                      <c:pt idx="3">
                        <c:v>48</c:v>
                      </c:pt>
                      <c:pt idx="4">
                        <c:v>75</c:v>
                      </c:pt>
                      <c:pt idx="5">
                        <c:v>108</c:v>
                      </c:pt>
                      <c:pt idx="6">
                        <c:v>147</c:v>
                      </c:pt>
                      <c:pt idx="7">
                        <c:v>192</c:v>
                      </c:pt>
                      <c:pt idx="8">
                        <c:v>243</c:v>
                      </c:pt>
                      <c:pt idx="9">
                        <c:v>300</c:v>
                      </c:pt>
                      <c:pt idx="10">
                        <c:v>363</c:v>
                      </c:pt>
                      <c:pt idx="11">
                        <c:v>432</c:v>
                      </c:pt>
                      <c:pt idx="12">
                        <c:v>507</c:v>
                      </c:pt>
                      <c:pt idx="13">
                        <c:v>588</c:v>
                      </c:pt>
                      <c:pt idx="14">
                        <c:v>675</c:v>
                      </c:pt>
                      <c:pt idx="15">
                        <c:v>768</c:v>
                      </c:pt>
                      <c:pt idx="16">
                        <c:v>867</c:v>
                      </c:pt>
                      <c:pt idx="17">
                        <c:v>972</c:v>
                      </c:pt>
                      <c:pt idx="18">
                        <c:v>1083</c:v>
                      </c:pt>
                      <c:pt idx="19">
                        <c:v>1200</c:v>
                      </c:pt>
                      <c:pt idx="20">
                        <c:v>1323</c:v>
                      </c:pt>
                    </c:numCache>
                  </c:numRef>
                </c:yVal>
                <c:smooth val="0"/>
                <c:extLst xmlns:c16r2="http://schemas.microsoft.com/office/drawing/2015/06/chart">
                  <c:ext xmlns:c16="http://schemas.microsoft.com/office/drawing/2014/chart" uri="{C3380CC4-5D6E-409C-BE32-E72D297353CC}">
                    <c16:uniqueId val="{00000004-19C0-44CE-893E-9358CA2CA08A}"/>
                  </c:ext>
                </c:extLst>
              </c15:ser>
            </c15:filteredScatterSeries>
          </c:ext>
        </c:extLst>
      </c:scatterChart>
      <c:valAx>
        <c:axId val="2012115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/>
                  <a:t>Number of days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488944"/>
        <c:crosses val="autoZero"/>
        <c:crossBetween val="midCat"/>
      </c:valAx>
      <c:valAx>
        <c:axId val="488488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AU"/>
                  <a:t>Number of animals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2115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sz="900" b="0" i="0" u="none" strike="noStrike" kern="1200" baseline="0">
              <a:ln>
                <a:noFill/>
              </a:ln>
              <a:solidFill>
                <a:srgbClr val="FF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3C083-7B6D-4495-AF2B-1E495C12AB55}" type="datetimeFigureOut">
              <a:rPr lang="en-AU" smtClean="0"/>
              <a:t>4/03/2019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D2DB0-C7E9-483E-89D7-C3BCDDC893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6872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25</a:t>
            </a:fld>
            <a:endParaRPr lang="en-US" sz="12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1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18241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685800"/>
            <a:ext cx="4568825" cy="34258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0225"/>
            <a:ext cx="5029200" cy="4117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012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9pPr>
          </a:lstStyle>
          <a:p>
            <a:pPr eaLnBrk="1" hangingPunct="1"/>
            <a:fld id="{551FDDE1-8B72-4090-9181-0E5E68CB93F4}" type="slidenum">
              <a:rPr lang="en-US" sz="1200"/>
              <a:pPr eaLnBrk="1" hangingPunct="1"/>
              <a:t>26</a:t>
            </a:fld>
            <a:endParaRPr lang="en-US" sz="120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68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AU">
              <a:latin typeface="Helvetica Neue Light" pitchFamily="-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249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/>
          </p:cNvSpPr>
          <p:nvPr>
            <p:ph type="sldNum" sz="quarter" idx="5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Helvetica Neue Light" pitchFamily="-84" charset="0"/>
                <a:ea typeface="ヒラギノ角ゴ ProN W3" pitchFamily="-84" charset="-128"/>
                <a:sym typeface="Helvetica Neue Light" pitchFamily="-84" charset="0"/>
              </a:defRPr>
            </a:lvl9pPr>
          </a:lstStyle>
          <a:p>
            <a:pPr eaLnBrk="1" hangingPunct="1"/>
            <a:fld id="{7481F4F4-2DC1-4A83-8F2D-0A88B114A49E}" type="slidenum">
              <a:rPr lang="en-US" sz="1200"/>
              <a:pPr eaLnBrk="1" hangingPunct="1"/>
              <a:t>27</a:t>
            </a:fld>
            <a:endParaRPr lang="en-US" sz="1200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2707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AU">
              <a:latin typeface="Helvetica Neue Light" pitchFamily="-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001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2" name="Shape 4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1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29635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endParaRPr sz="11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63296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D2DB0-C7E9-483E-89D7-C3BCDDC89368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0652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685800"/>
            <a:ext cx="4568825" cy="34258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0225"/>
            <a:ext cx="5029200" cy="4117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7423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685800"/>
            <a:ext cx="4568825" cy="34258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0225"/>
            <a:ext cx="5029200" cy="4117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6538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7763" y="685800"/>
            <a:ext cx="4568825" cy="34258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0225"/>
            <a:ext cx="5029200" cy="4117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1932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6482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45720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90600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oodle.vle.monash.edu/pluginfile.php/7330789/mod_resource/content/1/notes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moodle.vle.monash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mars.mu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lcb.infotech.monash.edu.au/~karun/Site/Home.html" TargetMode="External"/><Relationship Id="rId2" Type="http://schemas.openxmlformats.org/officeDocument/2006/relationships/hyperlink" Target="http://www.aamircheem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allisons.org/ll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uva.onlinejudge.org/" TargetMode="External"/><Relationship Id="rId2" Type="http://schemas.openxmlformats.org/officeDocument/2006/relationships/hyperlink" Target="http://www.codeforces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e.monash.edu.au/~lloyd/tildeAlgDS/Math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blW_M_HVQ8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oodle.vle.monash.edu/pluginfile.php/7194017/mod_resource/content/2/advice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discrete.gr/complexity/" TargetMode="External"/><Relationship Id="rId2" Type="http://schemas.openxmlformats.org/officeDocument/2006/relationships/hyperlink" Target="https://www.youtube.com/watch?v=V42FBiohc6c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3200"/>
            <a:ext cx="7419975" cy="2333625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-457200" y="228600"/>
            <a:ext cx="10134600" cy="1752600"/>
          </a:xfrm>
        </p:spPr>
        <p:txBody>
          <a:bodyPr>
            <a:normAutofit/>
          </a:bodyPr>
          <a:lstStyle/>
          <a:p>
            <a:r>
              <a:rPr lang="en-AU" sz="2800" dirty="0"/>
              <a:t>Faculty of Information Technology,</a:t>
            </a:r>
            <a:br>
              <a:rPr lang="en-AU" sz="2800" dirty="0"/>
            </a:br>
            <a:r>
              <a:rPr lang="en-AU" sz="2800" dirty="0"/>
              <a:t> Monash University</a:t>
            </a:r>
          </a:p>
        </p:txBody>
      </p:sp>
    </p:spTree>
    <p:extLst>
      <p:ext uri="{BB962C8B-B14F-4D97-AF65-F5344CB8AC3E}">
        <p14:creationId xmlns:p14="http://schemas.microsoft.com/office/powerpoint/2010/main" val="3597608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Unit Notes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="" xmlns:a16="http://schemas.microsoft.com/office/drawing/2014/main" id="{477B07A7-32DB-47B9-9C48-71BF1E0ED13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41820"/>
            <a:ext cx="4956048" cy="4572000"/>
          </a:xfrm>
        </p:spPr>
        <p:txBody>
          <a:bodyPr>
            <a:noAutofit/>
          </a:bodyPr>
          <a:lstStyle/>
          <a:p>
            <a:r>
              <a:rPr lang="en-AU" sz="2400" dirty="0">
                <a:latin typeface="CMSS10"/>
              </a:rPr>
              <a:t>Unit notes are written based on the material covered in lecture notes</a:t>
            </a:r>
          </a:p>
          <a:p>
            <a:r>
              <a:rPr lang="en-AU" sz="2400" dirty="0">
                <a:latin typeface="CMSS10"/>
              </a:rPr>
              <a:t>Notes for all 12 weeks are available in a single PDF file on Moodle</a:t>
            </a:r>
          </a:p>
          <a:p>
            <a:pPr lvl="1"/>
            <a:r>
              <a:rPr lang="en-AU" sz="2400" dirty="0">
                <a:solidFill>
                  <a:schemeClr val="tx1"/>
                </a:solidFill>
                <a:latin typeface="CMSS10"/>
              </a:rPr>
              <a:t>Click on “Unit Information”</a:t>
            </a:r>
          </a:p>
          <a:p>
            <a:pPr lvl="1"/>
            <a:r>
              <a:rPr lang="en-AU" sz="2400" dirty="0">
                <a:solidFill>
                  <a:schemeClr val="tx1"/>
                </a:solidFill>
                <a:latin typeface="CMSS10"/>
              </a:rPr>
              <a:t>Scroll down to the bottom of the page</a:t>
            </a:r>
          </a:p>
          <a:p>
            <a:pPr lvl="1"/>
            <a:r>
              <a:rPr lang="en-AU" sz="2400" dirty="0">
                <a:solidFill>
                  <a:schemeClr val="tx1"/>
                </a:solidFill>
                <a:latin typeface="CMSS10"/>
              </a:rPr>
              <a:t>Click on </a:t>
            </a:r>
            <a:r>
              <a:rPr lang="en-AU" sz="2400" dirty="0">
                <a:solidFill>
                  <a:srgbClr val="00B0F0"/>
                </a:solidFill>
                <a:latin typeface="CMSS10"/>
                <a:hlinkClick r:id="rId2"/>
              </a:rPr>
              <a:t>“Lecture Notes – written by Daniel Anderson”</a:t>
            </a:r>
            <a:endParaRPr lang="en-AU" sz="2400" dirty="0">
              <a:solidFill>
                <a:srgbClr val="00B0F0"/>
              </a:solidFill>
              <a:latin typeface="CMSS1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B1A6A5B-2FB5-4B8B-A2A4-D237414D5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270" y="1571838"/>
            <a:ext cx="3143667" cy="457200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1024893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Textbook reference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1219200"/>
            <a:ext cx="7324725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1024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Recommended Books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This subject has immense practical value for your development into professional programmers, technicians, software engineers, computer scientists, etc. Therefore, you </a:t>
            </a:r>
            <a:r>
              <a:rPr lang="en-AU" sz="2000" dirty="0">
                <a:solidFill>
                  <a:srgbClr val="000000"/>
                </a:solidFill>
                <a:latin typeface="CMSSBX10"/>
              </a:rPr>
              <a:t>should 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read beyond what is prescribed for this unit.</a:t>
            </a:r>
          </a:p>
          <a:p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Additional books you might want to refer to (from time-to-time, even beyond this unit):</a:t>
            </a:r>
          </a:p>
          <a:p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Thomas H. 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Cormen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, Charles E. 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Leiserson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, Ronald L. 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Rivest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, 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Cliord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 Stein. </a:t>
            </a:r>
            <a:r>
              <a:rPr lang="en-AU" sz="2000" i="1" dirty="0">
                <a:solidFill>
                  <a:srgbClr val="0000FF"/>
                </a:solidFill>
                <a:latin typeface="CMSSI10"/>
              </a:rPr>
              <a:t>Introduction to Algorithms</a:t>
            </a:r>
            <a:r>
              <a:rPr lang="en-AU" sz="2000" dirty="0">
                <a:solidFill>
                  <a:srgbClr val="000000"/>
                </a:solidFill>
                <a:latin typeface="CMSSI10"/>
              </a:rPr>
              <a:t>. 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3rd Edition. The MIT Press &amp; Mc 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Graw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 Hill.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Donald Knuth, </a:t>
            </a:r>
            <a:r>
              <a:rPr lang="en-AU" sz="2000" i="1" dirty="0">
                <a:solidFill>
                  <a:srgbClr val="0000FF"/>
                </a:solidFill>
                <a:latin typeface="CMSSI10"/>
              </a:rPr>
              <a:t>The Art of Computer Programming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, Pearson. (Pretty expensive, but good-value-for-money for serious programmers; library has copies!)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531076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FIT2004 Staff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1752" y="987552"/>
            <a:ext cx="8534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sz="2400" b="1" dirty="0" smtClean="0"/>
              <a:t>Chief examiner and unit lecturer:</a:t>
            </a:r>
            <a:r>
              <a:rPr lang="en-AU" sz="2400" dirty="0" smtClean="0"/>
              <a:t> </a:t>
            </a:r>
            <a:r>
              <a:rPr lang="en-AU" sz="2400" dirty="0" err="1" smtClean="0"/>
              <a:t>Assoc</a:t>
            </a:r>
            <a:r>
              <a:rPr lang="en-AU" sz="2400" dirty="0" smtClean="0"/>
              <a:t> Prof </a:t>
            </a:r>
            <a:r>
              <a:rPr lang="en-AU" sz="2400" dirty="0" err="1" smtClean="0"/>
              <a:t>Dr.</a:t>
            </a:r>
            <a:r>
              <a:rPr lang="en-AU" sz="2400" dirty="0" smtClean="0"/>
              <a:t> </a:t>
            </a:r>
            <a:r>
              <a:rPr lang="en-AU" sz="2400" dirty="0" err="1" smtClean="0"/>
              <a:t>Gholamreza</a:t>
            </a:r>
            <a:r>
              <a:rPr lang="en-AU" sz="2400" dirty="0" smtClean="0"/>
              <a:t> </a:t>
            </a:r>
            <a:r>
              <a:rPr lang="en-AU" sz="2400" dirty="0" err="1" smtClean="0"/>
              <a:t>Haffari</a:t>
            </a:r>
            <a:endParaRPr lang="en-AU" sz="24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sz="2400" b="1" dirty="0" smtClean="0"/>
              <a:t>Other unit lecturer:</a:t>
            </a:r>
            <a:r>
              <a:rPr lang="en-AU" sz="2400" dirty="0" smtClean="0"/>
              <a:t> </a:t>
            </a:r>
            <a:r>
              <a:rPr lang="en-AU" sz="2400" dirty="0" err="1" smtClean="0"/>
              <a:t>Dr.</a:t>
            </a:r>
            <a:r>
              <a:rPr lang="en-AU" sz="2400" dirty="0" smtClean="0"/>
              <a:t> </a:t>
            </a:r>
            <a:r>
              <a:rPr lang="en-AU" sz="2400" dirty="0" err="1" smtClean="0"/>
              <a:t>Davoud</a:t>
            </a:r>
            <a:r>
              <a:rPr lang="en-AU" sz="2400" dirty="0" smtClean="0"/>
              <a:t> </a:t>
            </a:r>
            <a:r>
              <a:rPr lang="en-AU" sz="2400" dirty="0" err="1" smtClean="0"/>
              <a:t>Mougouei</a:t>
            </a:r>
            <a:endParaRPr lang="en-AU" sz="24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sz="2400" b="1" dirty="0" smtClean="0"/>
              <a:t>Malaysia unit lecturer:</a:t>
            </a:r>
            <a:r>
              <a:rPr lang="en-AU" sz="2400" dirty="0" smtClean="0"/>
              <a:t> </a:t>
            </a:r>
            <a:r>
              <a:rPr lang="en-AU" sz="2400" dirty="0" err="1" smtClean="0"/>
              <a:t>Dr.</a:t>
            </a:r>
            <a:r>
              <a:rPr lang="en-AU" sz="2400" dirty="0" smtClean="0"/>
              <a:t> </a:t>
            </a:r>
            <a:r>
              <a:rPr lang="en-AU" sz="2400" dirty="0" err="1" smtClean="0"/>
              <a:t>Wern</a:t>
            </a:r>
            <a:r>
              <a:rPr lang="en-AU" sz="2400" dirty="0" smtClean="0"/>
              <a:t> Han Lim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 sz="2400" b="1" dirty="0" smtClean="0"/>
              <a:t>Tutors: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sz="2400" dirty="0" smtClean="0"/>
              <a:t>Mohammad </a:t>
            </a:r>
            <a:r>
              <a:rPr lang="en-AU" sz="2400" dirty="0" err="1" smtClean="0"/>
              <a:t>Shamsur</a:t>
            </a:r>
            <a:r>
              <a:rPr lang="en-AU" sz="2400" dirty="0" smtClean="0"/>
              <a:t> Rahman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sz="2400" dirty="0" smtClean="0"/>
              <a:t>Nathan </a:t>
            </a:r>
            <a:r>
              <a:rPr lang="en-AU" sz="2400" dirty="0" err="1" smtClean="0"/>
              <a:t>Companez</a:t>
            </a:r>
            <a:endParaRPr lang="en-AU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sz="2400" dirty="0" err="1" smtClean="0"/>
              <a:t>Chaluka</a:t>
            </a:r>
            <a:r>
              <a:rPr lang="en-AU" sz="2400" dirty="0" smtClean="0"/>
              <a:t> Salgado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sz="2400" dirty="0" smtClean="0"/>
              <a:t>Zhou Shao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sz="2400" dirty="0" smtClean="0"/>
              <a:t>Kiana </a:t>
            </a:r>
            <a:r>
              <a:rPr lang="en-AU" sz="2400" dirty="0" err="1" smtClean="0"/>
              <a:t>Zeighami</a:t>
            </a:r>
            <a:endParaRPr lang="en-AU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sz="2400" dirty="0" err="1" smtClean="0"/>
              <a:t>Saman</a:t>
            </a:r>
            <a:r>
              <a:rPr lang="en-AU" sz="2400" dirty="0" smtClean="0"/>
              <a:t> </a:t>
            </a:r>
            <a:r>
              <a:rPr lang="en-AU" sz="2400" dirty="0" err="1" smtClean="0"/>
              <a:t>Ahmadi</a:t>
            </a:r>
            <a:endParaRPr lang="en-AU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sz="2400" dirty="0" err="1" smtClean="0"/>
              <a:t>Tharindu</a:t>
            </a:r>
            <a:r>
              <a:rPr lang="en-AU" sz="2400" dirty="0" smtClean="0"/>
              <a:t> </a:t>
            </a:r>
            <a:r>
              <a:rPr lang="en-AU" sz="2400" dirty="0" err="1" smtClean="0"/>
              <a:t>Warnakula</a:t>
            </a:r>
            <a:endParaRPr lang="en-AU" sz="2400" dirty="0" smtClean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AU" sz="2400" dirty="0" err="1" smtClean="0"/>
              <a:t>Vishwajeet</a:t>
            </a:r>
            <a:r>
              <a:rPr lang="en-AU" sz="2400" dirty="0" smtClean="0"/>
              <a:t> Kumar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003579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Course Material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1017049"/>
            <a:ext cx="8503920" cy="4572000"/>
          </a:xfrm>
        </p:spPr>
        <p:txBody>
          <a:bodyPr>
            <a:normAutofit/>
          </a:bodyPr>
          <a:lstStyle/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Your main portal will be, as you already know, the unit's </a:t>
            </a:r>
            <a:r>
              <a:rPr lang="en-AU" sz="2400" dirty="0">
                <a:solidFill>
                  <a:srgbClr val="000000"/>
                </a:solidFill>
                <a:latin typeface="CMSSBX10"/>
              </a:rPr>
              <a:t>Moodle 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page: </a:t>
            </a:r>
            <a:r>
              <a:rPr lang="en-AU" sz="2400" dirty="0">
                <a:solidFill>
                  <a:srgbClr val="0000FF"/>
                </a:solidFill>
                <a:latin typeface="txtt"/>
                <a:hlinkClick r:id="rId2"/>
              </a:rPr>
              <a:t>http://moodle.vle.monash.edu/</a:t>
            </a:r>
            <a:endParaRPr lang="en-AU" sz="2400" dirty="0">
              <a:solidFill>
                <a:srgbClr val="0000FF"/>
              </a:solidFill>
              <a:latin typeface="txtt"/>
            </a:endParaRP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Material available on Moodle will include:</a:t>
            </a:r>
          </a:p>
          <a:p>
            <a:pPr lvl="1"/>
            <a:r>
              <a:rPr lang="en-AU" sz="2400" dirty="0">
                <a:solidFill>
                  <a:srgbClr val="000000"/>
                </a:solidFill>
                <a:latin typeface="CMSS10"/>
              </a:rPr>
              <a:t>Lecture slides</a:t>
            </a:r>
          </a:p>
          <a:p>
            <a:pPr lvl="1"/>
            <a:r>
              <a:rPr lang="en-AU" sz="2400" dirty="0">
                <a:solidFill>
                  <a:srgbClr val="000000"/>
                </a:solidFill>
                <a:latin typeface="CMSS10"/>
              </a:rPr>
              <a:t>Lecture recordings</a:t>
            </a:r>
          </a:p>
          <a:p>
            <a:pPr lvl="1"/>
            <a:r>
              <a:rPr lang="en-AU" sz="2400" dirty="0">
                <a:solidFill>
                  <a:srgbClr val="7030A0"/>
                </a:solidFill>
                <a:latin typeface="CMSS10"/>
              </a:rPr>
              <a:t>Unit Notes</a:t>
            </a:r>
          </a:p>
          <a:p>
            <a:pPr lvl="1"/>
            <a:r>
              <a:rPr lang="en-AU" sz="2400" dirty="0">
                <a:solidFill>
                  <a:srgbClr val="000000"/>
                </a:solidFill>
                <a:latin typeface="CMSS10"/>
              </a:rPr>
              <a:t>Tutorial sheets</a:t>
            </a:r>
          </a:p>
          <a:p>
            <a:r>
              <a:rPr lang="en-AU" sz="2400" dirty="0">
                <a:solidFill>
                  <a:srgbClr val="800080"/>
                </a:solidFill>
                <a:latin typeface="txbtt"/>
              </a:rPr>
              <a:t>Remember(!) 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to keep following the forum posts</a:t>
            </a:r>
            <a:endParaRPr lang="en-AU" sz="24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F87BA2C-581E-4C56-8608-49FCE33AF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45735"/>
            <a:ext cx="5362575" cy="638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629698B-9DCB-4BA2-B394-59A0075EF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06" y="5712176"/>
            <a:ext cx="76485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4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D83B9F-9C8A-4F40-8B0A-6D57C7A4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Course Structure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E2FDF77-BC20-4074-B040-C2020C7BD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F381809-12EB-443C-974B-8C5DA19E73C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2400" y="1143000"/>
            <a:ext cx="8763000" cy="4956048"/>
          </a:xfrm>
        </p:spPr>
        <p:txBody>
          <a:bodyPr>
            <a:normAutofit lnSpcReduction="10000"/>
          </a:bodyPr>
          <a:lstStyle/>
          <a:p>
            <a:r>
              <a:rPr lang="en-AU" dirty="0"/>
              <a:t>Lecture 2hrs (</a:t>
            </a:r>
            <a:r>
              <a:rPr lang="en-AU" dirty="0" smtClean="0"/>
              <a:t>Thursday 14:00 </a:t>
            </a:r>
            <a:r>
              <a:rPr lang="en-AU" dirty="0"/>
              <a:t>to </a:t>
            </a:r>
            <a:r>
              <a:rPr lang="en-AU" dirty="0" smtClean="0"/>
              <a:t>16:00</a:t>
            </a:r>
            <a:r>
              <a:rPr lang="en-AU" dirty="0"/>
              <a:t>, </a:t>
            </a:r>
            <a:r>
              <a:rPr lang="en-AU" dirty="0" smtClean="0"/>
              <a:t>CL_21COL/E1)</a:t>
            </a:r>
            <a:endParaRPr lang="en-AU" dirty="0"/>
          </a:p>
          <a:p>
            <a:pPr lvl="1"/>
            <a:r>
              <a:rPr lang="en-AU" dirty="0"/>
              <a:t>Live Streaming!</a:t>
            </a:r>
          </a:p>
          <a:p>
            <a:pPr lvl="1"/>
            <a:r>
              <a:rPr lang="en-AU" dirty="0"/>
              <a:t>All classes start at :00 and finish at :50</a:t>
            </a:r>
          </a:p>
          <a:p>
            <a:r>
              <a:rPr lang="en-AU" dirty="0"/>
              <a:t>Tutorial 3hrs (see allocate+)</a:t>
            </a:r>
          </a:p>
          <a:p>
            <a:pPr lvl="1"/>
            <a:r>
              <a:rPr lang="en-AU" dirty="0"/>
              <a:t>No tutorial in week 01</a:t>
            </a:r>
          </a:p>
          <a:p>
            <a:pPr marL="45720" indent="0">
              <a:buNone/>
            </a:pPr>
            <a:endParaRPr lang="en-AU" sz="2000" dirty="0"/>
          </a:p>
          <a:p>
            <a:pPr marL="45720" indent="0">
              <a:buNone/>
            </a:pPr>
            <a:endParaRPr lang="en-AU" sz="2000" dirty="0"/>
          </a:p>
          <a:p>
            <a:pPr marL="45720" indent="0">
              <a:buNone/>
            </a:pPr>
            <a:endParaRPr lang="en-AU" sz="2000" dirty="0"/>
          </a:p>
          <a:p>
            <a:pPr marL="45720" indent="0">
              <a:buNone/>
            </a:pPr>
            <a:endParaRPr lang="en-AU" sz="2000" dirty="0"/>
          </a:p>
          <a:p>
            <a:pPr marL="45720" indent="0">
              <a:buNone/>
            </a:pPr>
            <a:endParaRPr lang="en-AU" sz="2000" dirty="0"/>
          </a:p>
          <a:p>
            <a:pPr marL="45720" indent="0">
              <a:buNone/>
            </a:pPr>
            <a:r>
              <a:rPr lang="en-AU" sz="2000" b="1" u="sng" dirty="0"/>
              <a:t>Bad timetable???</a:t>
            </a:r>
            <a:r>
              <a:rPr lang="en-AU" sz="2000" dirty="0"/>
              <a:t> I tried my best to move classes around but timetabling is beyond my control!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321A712-2942-47F4-90CC-90E4DF99E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254377"/>
            <a:ext cx="2481072" cy="24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9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52400"/>
            <a:ext cx="8836152" cy="758952"/>
          </a:xfrm>
        </p:spPr>
        <p:txBody>
          <a:bodyPr>
            <a:no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MARS: Monash Audience Response System</a:t>
            </a:r>
            <a:endParaRPr lang="en-AU" sz="28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066800"/>
            <a:ext cx="8503920" cy="3276600"/>
          </a:xfrm>
        </p:spPr>
        <p:txBody>
          <a:bodyPr>
            <a:noAutofit/>
          </a:bodyPr>
          <a:lstStyle/>
          <a:p>
            <a:pPr marL="812800" lvl="0" indent="-38100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Visit http://mars.mu on your internet enabled device</a:t>
            </a:r>
          </a:p>
          <a:p>
            <a:pPr marL="812800" lvl="0" indent="-38100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Log in using your </a:t>
            </a:r>
            <a:r>
              <a:rPr lang="en-US" sz="2400" kern="0" dirty="0" err="1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Authcate</a:t>
            </a: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 details (not required if you’re already logged in to Monash)</a:t>
            </a:r>
          </a:p>
          <a:p>
            <a:pPr marL="812800" lvl="0" indent="-38100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Touch the + symbol</a:t>
            </a:r>
          </a:p>
          <a:p>
            <a:pPr marL="812800" lvl="0" indent="-38100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Enter the code for your unit:  </a:t>
            </a:r>
            <a:r>
              <a:rPr lang="en-GB" dirty="0">
                <a:solidFill>
                  <a:srgbClr val="7030A0"/>
                </a:solidFill>
              </a:rPr>
              <a:t>58W65J</a:t>
            </a:r>
            <a:endParaRPr lang="en-AU" sz="2400" kern="0" dirty="0">
              <a:solidFill>
                <a:srgbClr val="7030A0"/>
              </a:solidFill>
              <a:latin typeface="Calibri"/>
              <a:sym typeface="Calibri"/>
            </a:endParaRPr>
          </a:p>
          <a:p>
            <a:pPr marL="812800" lvl="0" indent="-38100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Arial"/>
              <a:buAutoNum type="arabicPeriod"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Answer questions when they pop up</a:t>
            </a:r>
            <a:endParaRPr lang="en-AU" sz="20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337417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52400"/>
            <a:ext cx="8836152" cy="758952"/>
          </a:xfrm>
        </p:spPr>
        <p:txBody>
          <a:bodyPr>
            <a:no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MARS: Multiple Choice Questions</a:t>
            </a:r>
            <a:endParaRPr lang="en-AU" sz="28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0" y="974781"/>
            <a:ext cx="8503920" cy="3276600"/>
          </a:xfrm>
        </p:spPr>
        <p:txBody>
          <a:bodyPr>
            <a:noAutofit/>
          </a:bodyPr>
          <a:lstStyle/>
          <a:p>
            <a:pPr marL="431800" lvl="0" indent="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None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When did you take FIT1045? </a:t>
            </a:r>
          </a:p>
          <a:p>
            <a:pPr marL="889000" lvl="0" indent="-457200"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+mj-lt"/>
              <a:buAutoNum type="alphaUcPeriod"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S1, 2016</a:t>
            </a:r>
          </a:p>
          <a:p>
            <a:pPr marL="889000" lvl="0" indent="-457200"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+mj-lt"/>
              <a:buAutoNum type="alphaUcPeriod"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S2, 2016</a:t>
            </a:r>
          </a:p>
          <a:p>
            <a:pPr marL="889000" lvl="0" indent="-457200"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+mj-lt"/>
              <a:buAutoNum type="alphaUcPeriod"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S1, 2017</a:t>
            </a:r>
          </a:p>
          <a:p>
            <a:pPr marL="889000" lvl="0" indent="-457200"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+mj-lt"/>
              <a:buAutoNum type="alphaUcPeriod"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S2, 2017</a:t>
            </a:r>
          </a:p>
          <a:p>
            <a:pPr marL="889000" lvl="0" indent="-457200"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+mj-lt"/>
              <a:buAutoNum type="alphaUcPeriod"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S1, 2018</a:t>
            </a:r>
          </a:p>
          <a:p>
            <a:pPr marL="889000" lvl="0" indent="-457200"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Font typeface="+mj-lt"/>
              <a:buAutoNum type="alphaUcPeriod"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I didn’t do FIT1045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7E3953C-4F17-45F0-86F6-001068B62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4038600"/>
            <a:ext cx="4161836" cy="19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07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52400"/>
            <a:ext cx="8836152" cy="758952"/>
          </a:xfrm>
        </p:spPr>
        <p:txBody>
          <a:bodyPr>
            <a:no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MARS: Text-based questions</a:t>
            </a:r>
            <a:endParaRPr lang="en-AU" sz="28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066800"/>
            <a:ext cx="8503920" cy="3276600"/>
          </a:xfrm>
        </p:spPr>
        <p:txBody>
          <a:bodyPr>
            <a:noAutofit/>
          </a:bodyPr>
          <a:lstStyle/>
          <a:p>
            <a:pPr marL="431800" lvl="0" indent="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None/>
            </a:pPr>
            <a:r>
              <a:rPr lang="en-US" sz="2400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Where do you live? (write the name of the suburb</a:t>
            </a:r>
            <a:r>
              <a:rPr lang="en-US" sz="2400" kern="0" dirty="0" smtClean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)</a:t>
            </a:r>
          </a:p>
          <a:p>
            <a:pPr marL="889000" lvl="0" indent="-45720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kern="0" dirty="0" smtClean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Visit </a:t>
            </a:r>
            <a:r>
              <a:rPr lang="en-US" sz="2400" kern="0" dirty="0" smtClean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  <a:hlinkClick r:id="rId2"/>
              </a:rPr>
              <a:t>http://mars.mu</a:t>
            </a:r>
            <a:r>
              <a:rPr lang="en-US" sz="2400" kern="0" dirty="0" smtClean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 on your internet enabled device</a:t>
            </a:r>
          </a:p>
          <a:p>
            <a:pPr marL="889000" lvl="0" indent="-45720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kern="0" dirty="0" smtClean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Log in using your </a:t>
            </a:r>
            <a:r>
              <a:rPr lang="en-US" sz="2400" kern="0" dirty="0" err="1" smtClean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authcate</a:t>
            </a:r>
            <a:r>
              <a:rPr lang="en-US" sz="2400" kern="0" dirty="0" smtClean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 details</a:t>
            </a:r>
          </a:p>
          <a:p>
            <a:pPr marL="889000" lvl="0" indent="-45720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kern="0" dirty="0" smtClean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Touch the + symbol</a:t>
            </a:r>
          </a:p>
          <a:p>
            <a:pPr marL="889000" lvl="0" indent="-45720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kern="0" dirty="0" smtClean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Enter the code for your unit: </a:t>
            </a:r>
            <a:r>
              <a:rPr lang="en-US" sz="2400" b="1" kern="0" dirty="0" smtClean="0">
                <a:solidFill>
                  <a:srgbClr val="7030A0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58W65J</a:t>
            </a:r>
            <a:endParaRPr lang="en-US" sz="2400" b="1" kern="0" dirty="0" smtClean="0">
              <a:highlight>
                <a:srgbClr val="FFFFFF"/>
              </a:highlight>
              <a:ea typeface="Arial"/>
              <a:cs typeface="Arial"/>
              <a:sym typeface="Arial"/>
            </a:endParaRPr>
          </a:p>
          <a:p>
            <a:pPr marL="889000" lvl="0" indent="-45720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kern="0" dirty="0" smtClean="0">
                <a:highlight>
                  <a:srgbClr val="FFFFFF"/>
                </a:highlight>
                <a:ea typeface="Arial"/>
                <a:cs typeface="Arial"/>
                <a:sym typeface="Arial"/>
              </a:rPr>
              <a:t>Answer questions when they pop up</a:t>
            </a:r>
            <a:endParaRPr lang="en-US" sz="2400" kern="0" dirty="0">
              <a:highlight>
                <a:srgbClr val="FFFFFF"/>
              </a:highlight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3049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481F7D-4E12-48AF-841F-4EBCB9BD0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Asking Questions During Lectures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F86D9D2-7BE7-48BE-8181-F676C224C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5" name="Shape 237">
            <a:extLst>
              <a:ext uri="{FF2B5EF4-FFF2-40B4-BE49-F238E27FC236}">
                <a16:creationId xmlns="" xmlns:a16="http://schemas.microsoft.com/office/drawing/2014/main" id="{A1161622-9A2E-4B60-88C3-6FC06E6EBC27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01752" y="1219200"/>
            <a:ext cx="8503920" cy="4879848"/>
          </a:xfrm>
          <a:prstGeom prst="rect">
            <a:avLst/>
          </a:prstGeom>
          <a:noFill/>
          <a:ln>
            <a:noFill/>
          </a:ln>
        </p:spPr>
        <p:txBody>
          <a:bodyPr lIns="130027" tIns="64996" rIns="130027" bIns="64996" anchor="t" anchorCtr="0">
            <a:noAutofit/>
          </a:bodyPr>
          <a:lstStyle/>
          <a:p>
            <a:pPr>
              <a:spcBef>
                <a:spcPts val="0"/>
              </a:spcBef>
              <a:buSzPct val="25000"/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Traditional way (preferred)</a:t>
            </a:r>
          </a:p>
          <a:p>
            <a:pPr marL="800076" lvl="1" indent="-342900">
              <a:spcBef>
                <a:spcPts val="0"/>
              </a:spcBef>
              <a:buSzPct val="250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Say it!</a:t>
            </a:r>
          </a:p>
          <a:p>
            <a:pPr>
              <a:spcBef>
                <a:spcPts val="0"/>
              </a:spcBef>
              <a:buSzPct val="25000"/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Ask online</a:t>
            </a:r>
          </a:p>
          <a:p>
            <a:pPr marL="800076" lvl="1" indent="-342900">
              <a:spcBef>
                <a:spcPts val="0"/>
              </a:spcBef>
              <a:buSzPct val="25000"/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 to a link that I will show on slides</a:t>
            </a:r>
          </a:p>
          <a:p>
            <a:pPr marL="800076" lvl="1" indent="-342900">
              <a:spcBef>
                <a:spcPts val="0"/>
              </a:spcBef>
              <a:buSzPct val="25000"/>
              <a:buFont typeface="Wingdings" panose="05000000000000000000" pitchFamily="2" charset="2"/>
              <a:buChar char="q"/>
            </a:pPr>
            <a:r>
              <a:rPr lang="en-AU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your questions</a:t>
            </a:r>
          </a:p>
          <a:p>
            <a:pPr marL="1257254" lvl="2" indent="-342900">
              <a:spcBef>
                <a:spcPts val="0"/>
              </a:spcBef>
              <a:buSzPct val="25000"/>
              <a:buFont typeface="Wingdings" panose="05000000000000000000" pitchFamily="2" charset="2"/>
              <a:buChar char="q"/>
            </a:pPr>
            <a:r>
              <a:rPr lang="en-AU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 your question clearly</a:t>
            </a:r>
          </a:p>
          <a:p>
            <a:pPr marL="800076" lvl="1" indent="-342900">
              <a:spcBef>
                <a:spcPts val="0"/>
              </a:spcBef>
              <a:buSzPct val="25000"/>
              <a:buFont typeface="Wingdings" panose="05000000000000000000" pitchFamily="2" charset="2"/>
              <a:buChar char="q"/>
            </a:pPr>
            <a:r>
              <a:rPr lang="en-AU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And/or upvote/downvote already posted questions</a:t>
            </a:r>
          </a:p>
          <a:p>
            <a:pPr marL="800076" lvl="1" indent="-342900">
              <a:spcBef>
                <a:spcPts val="0"/>
              </a:spcBef>
              <a:buSzPct val="25000"/>
              <a:buFont typeface="Wingdings" panose="05000000000000000000" pitchFamily="2" charset="2"/>
              <a:buChar char="q"/>
            </a:pPr>
            <a:r>
              <a:rPr lang="en-AU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post question anonymously</a:t>
            </a:r>
          </a:p>
          <a:p>
            <a:pPr marL="800076" lvl="1" indent="-342900">
              <a:spcBef>
                <a:spcPts val="0"/>
              </a:spcBef>
              <a:buSzPct val="25000"/>
              <a:buFont typeface="Wingdings" panose="05000000000000000000" pitchFamily="2" charset="2"/>
              <a:buChar char="q"/>
            </a:pPr>
            <a:r>
              <a:rPr lang="en-AU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not misuse the system: We can look at the logs to identify users if required</a:t>
            </a:r>
          </a:p>
          <a:p>
            <a:pPr marL="457176" lvl="1" indent="0">
              <a:spcBef>
                <a:spcPts val="0"/>
              </a:spcBef>
              <a:buSzPct val="25000"/>
              <a:buNone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A95FC6E-D652-4D1C-A537-C99EC3B7F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255426"/>
            <a:ext cx="2698749" cy="202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7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FIT2004: Algorithms and Data Structures</a:t>
            </a: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685800" y="2743200"/>
            <a:ext cx="7772400" cy="17526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chemeClr val="tx2">
                    <a:lumMod val="75000"/>
                  </a:schemeClr>
                </a:solidFill>
              </a:rPr>
              <a:t>Week 1: Introduction,  and Proof of Correctness</a:t>
            </a:r>
          </a:p>
        </p:txBody>
      </p:sp>
      <p:sp>
        <p:nvSpPr>
          <p:cNvPr id="7" name="Subtitle 5">
            <a:extLst>
              <a:ext uri="{FF2B5EF4-FFF2-40B4-BE49-F238E27FC236}">
                <a16:creationId xmlns="" xmlns:a16="http://schemas.microsoft.com/office/drawing/2014/main" id="{51FC13C6-DEAF-4948-9474-D4A027543ECD}"/>
              </a:ext>
            </a:extLst>
          </p:cNvPr>
          <p:cNvSpPr txBox="1">
            <a:spLocks/>
          </p:cNvSpPr>
          <p:nvPr/>
        </p:nvSpPr>
        <p:spPr>
          <a:xfrm>
            <a:off x="228600" y="5562600"/>
            <a:ext cx="8686800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1600" b="1" kern="1200" cap="all" spc="2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None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AU" sz="1400" b="0" spc="0" dirty="0"/>
          </a:p>
          <a:p>
            <a:pPr algn="just"/>
            <a:r>
              <a:rPr lang="en-AU" sz="1400" b="0" cap="none" spc="0" dirty="0">
                <a:solidFill>
                  <a:schemeClr val="tx1"/>
                </a:solidFill>
              </a:rPr>
              <a:t>These slides are prepared by </a:t>
            </a:r>
            <a:r>
              <a:rPr lang="en-AU" sz="1400" b="0" cap="none" spc="0" dirty="0">
                <a:solidFill>
                  <a:schemeClr val="tx1"/>
                </a:solidFill>
                <a:hlinkClick r:id="rId2"/>
              </a:rPr>
              <a:t>M. A. Cheema </a:t>
            </a:r>
            <a:r>
              <a:rPr lang="en-AU" sz="1400" b="0" cap="none" spc="0" dirty="0">
                <a:solidFill>
                  <a:schemeClr val="tx1"/>
                </a:solidFill>
              </a:rPr>
              <a:t>and are based on the material developed by </a:t>
            </a:r>
            <a:r>
              <a:rPr lang="en-AU" sz="1400" b="0" cap="none" spc="0" dirty="0">
                <a:solidFill>
                  <a:srgbClr val="0070C0"/>
                </a:solidFill>
                <a:hlinkClick r:id="rId3"/>
              </a:rPr>
              <a:t>Arun </a:t>
            </a:r>
            <a:r>
              <a:rPr lang="en-AU" sz="1400" b="0" cap="none" spc="0" dirty="0" err="1">
                <a:solidFill>
                  <a:srgbClr val="0070C0"/>
                </a:solidFill>
                <a:hlinkClick r:id="rId3"/>
              </a:rPr>
              <a:t>Konagurthu</a:t>
            </a:r>
            <a:r>
              <a:rPr lang="en-AU" sz="1400" b="0" cap="none" spc="0" dirty="0">
                <a:solidFill>
                  <a:srgbClr val="0070C0"/>
                </a:solidFill>
                <a:hlinkClick r:id="rId3"/>
              </a:rPr>
              <a:t> </a:t>
            </a:r>
            <a:r>
              <a:rPr lang="en-AU" sz="1400" b="0" cap="none" spc="0" dirty="0">
                <a:solidFill>
                  <a:schemeClr val="tx1"/>
                </a:solidFill>
              </a:rPr>
              <a:t>and </a:t>
            </a:r>
            <a:r>
              <a:rPr lang="en-AU" sz="1400" b="0" cap="none" spc="0" dirty="0">
                <a:solidFill>
                  <a:srgbClr val="0070C0"/>
                </a:solidFill>
                <a:hlinkClick r:id="rId4"/>
              </a:rPr>
              <a:t>Lloyd Allison</a:t>
            </a:r>
            <a:r>
              <a:rPr lang="en-AU" sz="1400" b="0" cap="none" spc="0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3823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65F4B2-E0E4-4863-9B09-D4D68A47E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Assessment Summary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2B877CF-57D3-4B25-B883-934642842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11435FF-09DE-490A-9543-2A98A984638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/>
              <a:t>Prac assignments 1-4 (week 4, 6, 10 and 12)	</a:t>
            </a:r>
            <a:r>
              <a:rPr lang="en-AU" dirty="0" smtClean="0"/>
              <a:t>  </a:t>
            </a:r>
            <a:r>
              <a:rPr lang="en-AU" dirty="0" smtClean="0">
                <a:solidFill>
                  <a:srgbClr val="FF0000"/>
                </a:solidFill>
                <a:sym typeface="Wingdings" panose="05000000000000000000" pitchFamily="2" charset="2"/>
              </a:rPr>
              <a:t>30</a:t>
            </a:r>
            <a:r>
              <a:rPr lang="en-AU" dirty="0">
                <a:solidFill>
                  <a:srgbClr val="FF0000"/>
                </a:solidFill>
                <a:sym typeface="Wingdings" panose="05000000000000000000" pitchFamily="2" charset="2"/>
              </a:rPr>
              <a:t>%</a:t>
            </a:r>
            <a:endParaRPr lang="en-AU" dirty="0">
              <a:solidFill>
                <a:srgbClr val="FF0000"/>
              </a:solidFill>
            </a:endParaRPr>
          </a:p>
          <a:p>
            <a:r>
              <a:rPr lang="en-AU" dirty="0" smtClean="0"/>
              <a:t>Tutorial </a:t>
            </a:r>
            <a:r>
              <a:rPr lang="en-AU" dirty="0"/>
              <a:t>participation					  </a:t>
            </a:r>
            <a:r>
              <a:rPr lang="en-AU" dirty="0" smtClean="0">
                <a:solidFill>
                  <a:srgbClr val="FF0000"/>
                </a:solidFill>
              </a:rPr>
              <a:t>10%</a:t>
            </a:r>
            <a:endParaRPr lang="en-AU" dirty="0">
              <a:solidFill>
                <a:srgbClr val="FF0000"/>
              </a:solidFill>
            </a:endParaRPr>
          </a:p>
          <a:p>
            <a:r>
              <a:rPr lang="en-AU" dirty="0"/>
              <a:t>Final Exam	    		                     	  </a:t>
            </a:r>
            <a:r>
              <a:rPr lang="en-AU" dirty="0">
                <a:solidFill>
                  <a:srgbClr val="FF0000"/>
                </a:solidFill>
              </a:rPr>
              <a:t>60%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4CFBF7C-BDB5-4E93-8825-2E27BB50F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873698"/>
            <a:ext cx="3905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5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44C556-F9A1-4535-8783-83EDC706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Prac Assignments 1-4 </a:t>
            </a:r>
            <a:r>
              <a:rPr lang="en-AU" dirty="0" smtClean="0"/>
              <a:t>(</a:t>
            </a:r>
            <a:r>
              <a:rPr lang="en-AU" dirty="0" smtClean="0"/>
              <a:t>30</a:t>
            </a:r>
            <a:r>
              <a:rPr lang="en-AU" dirty="0" smtClean="0"/>
              <a:t>%)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D32B0E2-0DD6-4146-9CCD-4A2A1DD72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014CCAC-98BE-42D0-8E71-A3186F75927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143000"/>
            <a:ext cx="8503920" cy="4572000"/>
          </a:xfrm>
        </p:spPr>
        <p:txBody>
          <a:bodyPr>
            <a:normAutofit/>
          </a:bodyPr>
          <a:lstStyle/>
          <a:p>
            <a:r>
              <a:rPr lang="en-AU" dirty="0"/>
              <a:t>Four practical assignments (each worth </a:t>
            </a:r>
            <a:r>
              <a:rPr lang="en-AU" dirty="0" smtClean="0"/>
              <a:t>7.5</a:t>
            </a:r>
            <a:r>
              <a:rPr lang="en-AU" dirty="0"/>
              <a:t>%)</a:t>
            </a:r>
          </a:p>
          <a:p>
            <a:pPr lvl="1"/>
            <a:r>
              <a:rPr lang="en-AU" dirty="0"/>
              <a:t>Due: Week 4, 6, 10, 12</a:t>
            </a:r>
          </a:p>
          <a:p>
            <a:r>
              <a:rPr lang="en-AU" dirty="0" smtClean="0"/>
              <a:t>Focus </a:t>
            </a:r>
            <a:r>
              <a:rPr lang="en-AU" dirty="0"/>
              <a:t>is on implementing algorithms satisfying certain complexity requirements</a:t>
            </a:r>
          </a:p>
          <a:p>
            <a:r>
              <a:rPr lang="en-AU" dirty="0"/>
              <a:t>Must be implemented in Python</a:t>
            </a:r>
          </a:p>
          <a:p>
            <a:r>
              <a:rPr lang="en-AU" dirty="0"/>
              <a:t>Start early!!!</a:t>
            </a:r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8406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D83B9F-9C8A-4F40-8B0A-6D57C7A4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Attending Lectures via Live Streaming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E2FDF77-BC20-4074-B040-C2020C7BD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F381809-12EB-443C-974B-8C5DA19E73C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2400" y="1143000"/>
            <a:ext cx="8763000" cy="4956048"/>
          </a:xfrm>
        </p:spPr>
        <p:txBody>
          <a:bodyPr>
            <a:normAutofit/>
          </a:bodyPr>
          <a:lstStyle/>
          <a:p>
            <a:pPr marL="388620" indent="-342900"/>
            <a:r>
              <a:rPr lang="en-AU" sz="2000" dirty="0"/>
              <a:t>Physical attendance is highly recommended</a:t>
            </a:r>
          </a:p>
          <a:p>
            <a:pPr marL="388620" indent="-342900"/>
            <a:r>
              <a:rPr lang="en-AU" sz="2000" dirty="0"/>
              <a:t>There may be a delay of up to 30 seconds</a:t>
            </a:r>
          </a:p>
          <a:p>
            <a:pPr marL="388620" indent="-342900"/>
            <a:r>
              <a:rPr lang="en-AU" sz="2000" dirty="0"/>
              <a:t>DO NOT ASK QUESTIONS USING PANOPTO (not monitored)</a:t>
            </a:r>
          </a:p>
          <a:p>
            <a:pPr marL="662940" lvl="1" indent="-342900"/>
            <a:r>
              <a:rPr lang="en-AU" sz="1500" dirty="0"/>
              <a:t>Use Google Slide Q&amp;A feature shown earlier</a:t>
            </a:r>
          </a:p>
          <a:p>
            <a:pPr marL="388620" indent="-342900"/>
            <a:r>
              <a:rPr lang="en-AU" sz="2000" dirty="0"/>
              <a:t>Need to answer MARS questions </a:t>
            </a:r>
            <a:r>
              <a:rPr lang="en-AU" sz="2000" b="1" u="sng" dirty="0">
                <a:solidFill>
                  <a:srgbClr val="FF0000"/>
                </a:solidFill>
              </a:rPr>
              <a:t>throughout</a:t>
            </a:r>
            <a:r>
              <a:rPr lang="en-AU" sz="2000" dirty="0"/>
              <a:t> the lecture (missing one or two is fine) but if you answer questions only at the beginning or end of the lecture, you may lose marks</a:t>
            </a:r>
            <a:endParaRPr lang="en-AU" sz="1500" dirty="0"/>
          </a:p>
          <a:p>
            <a:pPr marL="388620" indent="-342900"/>
            <a:r>
              <a:rPr lang="en-AU" sz="2000" dirty="0"/>
              <a:t>We will access live streaming record to see how much of the lecture you watched via live streaming</a:t>
            </a:r>
          </a:p>
          <a:p>
            <a:pPr marL="662940" lvl="1" indent="-342900"/>
            <a:r>
              <a:rPr lang="en-AU" sz="1500" dirty="0"/>
              <a:t>Don’t just drop-in/drop-out halfway through</a:t>
            </a:r>
          </a:p>
          <a:p>
            <a:pPr marL="388620" indent="-342900"/>
            <a:r>
              <a:rPr lang="en-AU" sz="2000" dirty="0"/>
              <a:t>It is your responsibility to make sure you are able to participate via live streaming</a:t>
            </a:r>
          </a:p>
          <a:p>
            <a:pPr marL="662940" lvl="1" indent="-342900"/>
            <a:r>
              <a:rPr lang="en-AU" sz="1500" dirty="0"/>
              <a:t>Poor internet connection, crashed computer etc. are not accepted as valid reasons for special consideration</a:t>
            </a:r>
          </a:p>
          <a:p>
            <a:pPr marL="388620" indent="-342900"/>
            <a:endParaRPr lang="en-AU" sz="2000" dirty="0"/>
          </a:p>
          <a:p>
            <a:pPr marL="45720" indent="0">
              <a:buNone/>
            </a:pPr>
            <a:endParaRPr lang="en-AU" sz="2000" dirty="0"/>
          </a:p>
          <a:p>
            <a:pPr marL="45720" indent="0">
              <a:buNone/>
            </a:pPr>
            <a:endParaRPr lang="en-AU" sz="2000" dirty="0"/>
          </a:p>
          <a:p>
            <a:pPr marL="45720" indent="0">
              <a:buNone/>
            </a:pPr>
            <a:endParaRPr lang="en-AU" sz="2000" dirty="0"/>
          </a:p>
          <a:p>
            <a:pPr marL="45720" indent="0">
              <a:buNone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40634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61A8C0-AC51-4EFA-BE1B-3820F7FC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Tutorial Participation </a:t>
            </a:r>
            <a:r>
              <a:rPr lang="en-AU" dirty="0" smtClean="0"/>
              <a:t>(10%)</a:t>
            </a:r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9A20CE6-F810-4F83-98E6-C771D8BFB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94DD184-E376-48E2-BD52-ACCF56F291C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2400" y="987552"/>
            <a:ext cx="8503920" cy="4572000"/>
          </a:xfrm>
        </p:spPr>
        <p:txBody>
          <a:bodyPr>
            <a:normAutofit/>
          </a:bodyPr>
          <a:lstStyle/>
          <a:p>
            <a:r>
              <a:rPr lang="en-AU" sz="2000" dirty="0"/>
              <a:t>We have 3 hrs weekly tutorials starting from </a:t>
            </a:r>
            <a:r>
              <a:rPr lang="en-AU" sz="2000" u="sng" dirty="0"/>
              <a:t>week 2</a:t>
            </a:r>
            <a:r>
              <a:rPr lang="en-AU" sz="2000" dirty="0"/>
              <a:t> </a:t>
            </a:r>
          </a:p>
          <a:p>
            <a:pPr lvl="1"/>
            <a:r>
              <a:rPr lang="en-AU" sz="1500" dirty="0">
                <a:solidFill>
                  <a:schemeClr val="tx1"/>
                </a:solidFill>
              </a:rPr>
              <a:t>Tutorial sheet for week 1 is uploaded </a:t>
            </a:r>
            <a:r>
              <a:rPr lang="en-AU" sz="1500" dirty="0"/>
              <a:t>and you are expected to complete it at your own time</a:t>
            </a:r>
          </a:p>
          <a:p>
            <a:r>
              <a:rPr lang="en-AU" sz="2000" dirty="0" smtClean="0"/>
              <a:t>Each tutorial </a:t>
            </a:r>
            <a:r>
              <a:rPr lang="en-AU" sz="2000" dirty="0"/>
              <a:t>is worth </a:t>
            </a:r>
            <a:r>
              <a:rPr lang="en-AU" sz="2000" dirty="0" smtClean="0"/>
              <a:t>1 </a:t>
            </a:r>
            <a:r>
              <a:rPr lang="en-AU" sz="2000" dirty="0"/>
              <a:t>marks </a:t>
            </a:r>
            <a:r>
              <a:rPr lang="en-AU" sz="2000" dirty="0" smtClean="0"/>
              <a:t>. There are 11 weeks. So that best 10 tutorials will be counted. (total </a:t>
            </a:r>
            <a:r>
              <a:rPr lang="en-AU" sz="2000" dirty="0"/>
              <a:t>marks capped at </a:t>
            </a:r>
            <a:r>
              <a:rPr lang="en-AU" sz="2000" dirty="0" smtClean="0"/>
              <a:t>10).</a:t>
            </a:r>
            <a:endParaRPr lang="en-AU" sz="2000" dirty="0"/>
          </a:p>
          <a:p>
            <a:r>
              <a:rPr lang="en-AU" dirty="0"/>
              <a:t>In each lab/tutorial:</a:t>
            </a:r>
          </a:p>
          <a:p>
            <a:pPr lvl="1"/>
            <a:r>
              <a:rPr lang="en-AU" dirty="0">
                <a:solidFill>
                  <a:srgbClr val="0070C0"/>
                </a:solidFill>
              </a:rPr>
              <a:t>Hurdle: (no marks awarded if hurdle not met)</a:t>
            </a:r>
          </a:p>
          <a:p>
            <a:pPr lvl="3"/>
            <a:r>
              <a:rPr lang="en-AU" dirty="0"/>
              <a:t>You must answer questions in the section (assessed preparation) in your </a:t>
            </a:r>
            <a:r>
              <a:rPr lang="en-AU" dirty="0" smtClean="0"/>
              <a:t>Tutorial </a:t>
            </a:r>
            <a:r>
              <a:rPr lang="en-AU" dirty="0"/>
              <a:t>sheet before the class starts (give your tutors your solutions at the start of the class)</a:t>
            </a:r>
          </a:p>
          <a:p>
            <a:pPr lvl="1"/>
            <a:r>
              <a:rPr lang="en-AU" dirty="0">
                <a:solidFill>
                  <a:srgbClr val="0070C0"/>
                </a:solidFill>
              </a:rPr>
              <a:t>Active participation: </a:t>
            </a:r>
          </a:p>
          <a:p>
            <a:pPr lvl="3"/>
            <a:r>
              <a:rPr lang="en-AU" dirty="0"/>
              <a:t>Actively engaging in discussing the tutorials in-class</a:t>
            </a:r>
          </a:p>
          <a:p>
            <a:pPr lvl="3"/>
            <a:r>
              <a:rPr lang="en-AU" dirty="0"/>
              <a:t>1</a:t>
            </a:r>
            <a:r>
              <a:rPr lang="en-AU" dirty="0" smtClean="0"/>
              <a:t> </a:t>
            </a:r>
            <a:r>
              <a:rPr lang="en-AU" dirty="0"/>
              <a:t>marks awarded if hurdle met </a:t>
            </a:r>
            <a:r>
              <a:rPr lang="en-AU" b="1" u="sng" dirty="0"/>
              <a:t>and</a:t>
            </a:r>
            <a:r>
              <a:rPr lang="en-AU" dirty="0"/>
              <a:t> actively participated</a:t>
            </a:r>
          </a:p>
        </p:txBody>
      </p:sp>
    </p:spTree>
    <p:extLst>
      <p:ext uri="{BB962C8B-B14F-4D97-AF65-F5344CB8AC3E}">
        <p14:creationId xmlns:p14="http://schemas.microsoft.com/office/powerpoint/2010/main" val="89185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0DA588-7B4D-4EE2-BF1C-F3971AE48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Final Exam (60%)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8254A02-BA08-4448-BB24-971FBF1BE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356CBD3-D200-434F-A560-DC979108F4D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>
                <a:solidFill>
                  <a:srgbClr val="7030A0"/>
                </a:solidFill>
              </a:rPr>
              <a:t>2 hours + 10 </a:t>
            </a:r>
            <a:r>
              <a:rPr lang="en-AU" dirty="0"/>
              <a:t>minutes reading time</a:t>
            </a:r>
          </a:p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17815AB-4D98-49E8-876D-F9846CD4C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28" y="2667000"/>
            <a:ext cx="337430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65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76200" y="1009090"/>
            <a:ext cx="8382000" cy="4800727"/>
          </a:xfrm>
          <a:prstGeom prst="rect">
            <a:avLst/>
          </a:prstGeom>
          <a:noFill/>
          <a:ln>
            <a:noFill/>
          </a:ln>
        </p:spPr>
        <p:txBody>
          <a:bodyPr vert="horz" lIns="91424" tIns="45703" rIns="35701" bIns="45703" anchor="t" anchorCtr="0">
            <a:noAutofit/>
          </a:bodyPr>
          <a:lstStyle/>
          <a:p>
            <a:pPr marL="364969" indent="-284605">
              <a:spcBef>
                <a:spcPts val="0"/>
              </a:spcBef>
              <a:buSzPct val="80000"/>
              <a:buFont typeface="Noto Sans Symbols"/>
              <a:buChar char="●"/>
            </a:pPr>
            <a:r>
              <a:rPr lang="en-US" sz="2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To pass this unit a student must obtain:</a:t>
            </a:r>
          </a:p>
          <a:p>
            <a:pPr marL="639533" lvl="1" indent="-237712">
              <a:spcBef>
                <a:spcPts val="554"/>
              </a:spcBef>
              <a:buClr>
                <a:schemeClr val="accent1"/>
              </a:buClr>
              <a:buSzPct val="100000"/>
              <a:buFont typeface="Verdana"/>
              <a:buChar char="◦"/>
            </a:pPr>
            <a:r>
              <a:rPr lang="en-US" sz="20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40% or more in the unit’s final exam (i.e., at least 24 out of 60 marks for </a:t>
            </a:r>
            <a:r>
              <a:rPr lang="en-US" sz="2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final exam), </a:t>
            </a:r>
            <a:r>
              <a:rPr lang="en-US" sz="20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and</a:t>
            </a:r>
          </a:p>
          <a:p>
            <a:pPr marL="639533" lvl="1" indent="-237712">
              <a:spcBef>
                <a:spcPts val="554"/>
              </a:spcBef>
              <a:buClr>
                <a:schemeClr val="accent1"/>
              </a:buClr>
              <a:buSzPct val="100000"/>
              <a:buFont typeface="Verdana"/>
              <a:buChar char="◦"/>
            </a:pPr>
            <a:r>
              <a:rPr lang="en-US" sz="20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40% or more in the unit's total non-examination assessment (i.e., at least 16 out of total 40 marks for in-semester assessments), and</a:t>
            </a:r>
          </a:p>
          <a:p>
            <a:pPr marL="639533" lvl="1" indent="-237712">
              <a:spcBef>
                <a:spcPts val="554"/>
              </a:spcBef>
              <a:buClr>
                <a:schemeClr val="accent1"/>
              </a:buClr>
              <a:buSzPct val="100000"/>
              <a:buFont typeface="Verdana"/>
              <a:buChar char="◦"/>
            </a:pPr>
            <a:r>
              <a:rPr lang="en-US" sz="20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an overall unit mark of 50% or more</a:t>
            </a:r>
            <a:r>
              <a:rPr lang="en-US" sz="20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.</a:t>
            </a:r>
          </a:p>
          <a:p>
            <a:pPr marL="364969" indent="-284605">
              <a:spcBef>
                <a:spcPts val="598"/>
              </a:spcBef>
              <a:buSzPct val="80000"/>
              <a:buFont typeface="Noto Sans Symbols"/>
              <a:buChar char="●"/>
            </a:pPr>
            <a:r>
              <a:rPr lang="en-US" sz="2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If a student does not pass these hurdles then a mark of no greater than </a:t>
            </a:r>
            <a:r>
              <a:rPr lang="en-US" sz="2400" b="1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49N</a:t>
            </a:r>
            <a:r>
              <a:rPr lang="en-US" sz="24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will be recorded for the unit.</a:t>
            </a:r>
          </a:p>
        </p:txBody>
      </p:sp>
      <p:grpSp>
        <p:nvGrpSpPr>
          <p:cNvPr id="396" name="Shape 396"/>
          <p:cNvGrpSpPr/>
          <p:nvPr/>
        </p:nvGrpSpPr>
        <p:grpSpPr>
          <a:xfrm>
            <a:off x="944930" y="4408629"/>
            <a:ext cx="6902648" cy="2210098"/>
            <a:chOff x="1343900" y="6270050"/>
            <a:chExt cx="9817100" cy="3143250"/>
          </a:xfrm>
        </p:grpSpPr>
        <p:pic>
          <p:nvPicPr>
            <p:cNvPr id="397" name="Shape 3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46000" y="6270050"/>
              <a:ext cx="5715000" cy="314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" name="Shape 398"/>
            <p:cNvSpPr txBox="1"/>
            <p:nvPr/>
          </p:nvSpPr>
          <p:spPr>
            <a:xfrm>
              <a:off x="1343900" y="8174175"/>
              <a:ext cx="4226700" cy="595800"/>
            </a:xfrm>
            <a:prstGeom prst="rect">
              <a:avLst/>
            </a:prstGeom>
            <a:noFill/>
            <a:ln>
              <a:noFill/>
            </a:ln>
          </p:spPr>
          <p:txBody>
            <a:bodyPr lIns="64283" tIns="64283" rIns="64283" bIns="64283" anchor="t" anchorCtr="0">
              <a:noAutofit/>
            </a:bodyPr>
            <a:lstStyle/>
            <a:p>
              <a:r>
                <a:rPr lang="en-US" sz="1687" dirty="0"/>
                <a:t>don’t be that guy</a:t>
              </a:r>
            </a:p>
            <a:p>
              <a:endParaRPr sz="1687" dirty="0"/>
            </a:p>
          </p:txBody>
        </p:sp>
        <p:cxnSp>
          <p:nvCxnSpPr>
            <p:cNvPr id="399" name="Shape 399"/>
            <p:cNvCxnSpPr/>
            <p:nvPr/>
          </p:nvCxnSpPr>
          <p:spPr>
            <a:xfrm rot="10800000" flipH="1">
              <a:off x="3643750" y="7966425"/>
              <a:ext cx="3131100" cy="471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400" name="Shape 400"/>
          <p:cNvGrpSpPr/>
          <p:nvPr/>
        </p:nvGrpSpPr>
        <p:grpSpPr>
          <a:xfrm>
            <a:off x="935192" y="5975420"/>
            <a:ext cx="5689002" cy="576703"/>
            <a:chOff x="1330050" y="8498375"/>
            <a:chExt cx="8091025" cy="820200"/>
          </a:xfrm>
        </p:grpSpPr>
        <p:cxnSp>
          <p:nvCxnSpPr>
            <p:cNvPr id="401" name="Shape 401"/>
            <p:cNvCxnSpPr/>
            <p:nvPr/>
          </p:nvCxnSpPr>
          <p:spPr>
            <a:xfrm>
              <a:off x="3089575" y="8908475"/>
              <a:ext cx="63315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02" name="Shape 402"/>
            <p:cNvSpPr txBox="1"/>
            <p:nvPr/>
          </p:nvSpPr>
          <p:spPr>
            <a:xfrm>
              <a:off x="1330050" y="8498375"/>
              <a:ext cx="3000000" cy="820200"/>
            </a:xfrm>
            <a:prstGeom prst="rect">
              <a:avLst/>
            </a:prstGeom>
            <a:noFill/>
            <a:ln>
              <a:noFill/>
            </a:ln>
          </p:spPr>
          <p:txBody>
            <a:bodyPr lIns="64283" tIns="64283" rIns="64283" bIns="64283" anchor="ctr" anchorCtr="0">
              <a:noAutofit/>
            </a:bodyPr>
            <a:lstStyle/>
            <a:p>
              <a:r>
                <a:rPr lang="en-US" sz="1687">
                  <a:solidFill>
                    <a:schemeClr val="dk1"/>
                  </a:solidFill>
                </a:rPr>
                <a:t>(or that one)</a:t>
              </a:r>
            </a:p>
          </p:txBody>
        </p:sp>
      </p:grpSp>
      <p:cxnSp>
        <p:nvCxnSpPr>
          <p:cNvPr id="12" name="Shape 399"/>
          <p:cNvCxnSpPr>
            <a:cxnSpLocks/>
          </p:cNvCxnSpPr>
          <p:nvPr/>
        </p:nvCxnSpPr>
        <p:spPr>
          <a:xfrm flipV="1">
            <a:off x="2438400" y="4714876"/>
            <a:ext cx="1607500" cy="314324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9EB53FE1-9B77-4F38-B5D3-C1CB5A91341D}"/>
              </a:ext>
            </a:extLst>
          </p:cNvPr>
          <p:cNvSpPr txBox="1">
            <a:spLocks/>
          </p:cNvSpPr>
          <p:nvPr/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Hurdles</a:t>
            </a:r>
          </a:p>
        </p:txBody>
      </p:sp>
      <p:sp>
        <p:nvSpPr>
          <p:cNvPr id="14" name="Shape 398">
            <a:extLst>
              <a:ext uri="{FF2B5EF4-FFF2-40B4-BE49-F238E27FC236}">
                <a16:creationId xmlns="" xmlns:a16="http://schemas.microsoft.com/office/drawing/2014/main" id="{0C6A09B3-FFB1-4EF8-94D8-E9333ED3A983}"/>
              </a:ext>
            </a:extLst>
          </p:cNvPr>
          <p:cNvSpPr txBox="1"/>
          <p:nvPr/>
        </p:nvSpPr>
        <p:spPr>
          <a:xfrm>
            <a:off x="857321" y="4914547"/>
            <a:ext cx="2971898" cy="418922"/>
          </a:xfrm>
          <a:prstGeom prst="rect">
            <a:avLst/>
          </a:prstGeom>
          <a:noFill/>
          <a:ln>
            <a:noFill/>
          </a:ln>
        </p:spPr>
        <p:txBody>
          <a:bodyPr lIns="64283" tIns="64283" rIns="64283" bIns="64283" anchor="t" anchorCtr="0">
            <a:noAutofit/>
          </a:bodyPr>
          <a:lstStyle/>
          <a:p>
            <a:r>
              <a:rPr lang="en-US" sz="1687" dirty="0"/>
              <a:t>He is the worst of all. </a:t>
            </a:r>
            <a:r>
              <a:rPr lang="en-US" sz="1687"/>
              <a:t>Didn’t</a:t>
            </a:r>
            <a:r>
              <a:rPr lang="en-US" sz="1687" dirty="0"/>
              <a:t> </a:t>
            </a:r>
            <a:r>
              <a:rPr lang="en-US" sz="1687"/>
              <a:t> even </a:t>
            </a:r>
            <a:r>
              <a:rPr lang="en-US" sz="1687" dirty="0"/>
              <a:t>try.</a:t>
            </a:r>
            <a:endParaRPr sz="1687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3303B939-757A-454B-A39F-D4785BB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1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/>
        <p:txBody>
          <a:bodyPr vert="horz" rIns="35717" anchor="b">
            <a:normAutofit/>
          </a:bodyPr>
          <a:lstStyle/>
          <a:p>
            <a:pPr eaLnBrk="1" hangingPunct="1"/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Submission of Assignments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idx="1"/>
          </p:nvPr>
        </p:nvSpPr>
        <p:spPr>
          <a:xfrm>
            <a:off x="609600" y="1066800"/>
            <a:ext cx="7804547" cy="5223867"/>
          </a:xfrm>
        </p:spPr>
        <p:txBody>
          <a:bodyPr vert="horz" rIns="35717">
            <a:normAutofit/>
          </a:bodyPr>
          <a:lstStyle/>
          <a:p>
            <a:pPr eaLnBrk="1" hangingPunct="1"/>
            <a:r>
              <a:rPr lang="en-US" sz="2531" dirty="0">
                <a:solidFill>
                  <a:srgbClr val="4D4D4D"/>
                </a:solidFill>
                <a:latin typeface="Arial Black" pitchFamily="34" charset="0"/>
                <a:sym typeface="Geneva" pitchFamily="-84" charset="0"/>
              </a:rPr>
              <a:t>Submission details will be specified on each assignment/laboratory sheet</a:t>
            </a:r>
          </a:p>
          <a:p>
            <a:pPr lvl="1" eaLnBrk="1" hangingPunct="1"/>
            <a:r>
              <a:rPr lang="en-US" sz="1969" dirty="0">
                <a:solidFill>
                  <a:srgbClr val="4D4D4D"/>
                </a:solidFill>
                <a:sym typeface="Geneva" pitchFamily="-84" charset="0"/>
              </a:rPr>
              <a:t>You will submit your assignments to Moodle.</a:t>
            </a:r>
          </a:p>
          <a:p>
            <a:pPr lvl="1" eaLnBrk="1" hangingPunct="1"/>
            <a:r>
              <a:rPr lang="en-US" sz="1969" dirty="0">
                <a:solidFill>
                  <a:srgbClr val="4D4D4D"/>
                </a:solidFill>
                <a:sym typeface="Geneva" pitchFamily="-84" charset="0"/>
              </a:rPr>
              <a:t>Whenever you submit an assignment you must complete an assignment submission form. </a:t>
            </a:r>
          </a:p>
          <a:p>
            <a:pPr lvl="1" eaLnBrk="1" hangingPunct="1"/>
            <a:r>
              <a:rPr lang="en-US" sz="1969" dirty="0">
                <a:solidFill>
                  <a:srgbClr val="4D4D4D"/>
                </a:solidFill>
                <a:sym typeface="Geneva" pitchFamily="-84" charset="0"/>
              </a:rPr>
              <a:t>Late submission will have 20% off the total assignment marks per day (including weekends).  </a:t>
            </a:r>
          </a:p>
          <a:p>
            <a:pPr lvl="1" eaLnBrk="1" hangingPunct="1"/>
            <a:r>
              <a:rPr lang="en-US" sz="1969" dirty="0">
                <a:solidFill>
                  <a:srgbClr val="4D4D4D"/>
                </a:solidFill>
                <a:sym typeface="Geneva" pitchFamily="-84" charset="0"/>
              </a:rPr>
              <a:t>Assignments submitted 5 days after the due date will normally not be accepted.</a:t>
            </a:r>
          </a:p>
          <a:p>
            <a:pPr eaLnBrk="1" hangingPunct="1"/>
            <a:r>
              <a:rPr lang="en-US" sz="2812" dirty="0">
                <a:solidFill>
                  <a:srgbClr val="4D4D4D"/>
                </a:solidFill>
                <a:latin typeface="Arial Black" pitchFamily="34" charset="0"/>
                <a:sym typeface="Geneva" pitchFamily="-84" charset="0"/>
              </a:rPr>
              <a:t> </a:t>
            </a:r>
            <a:r>
              <a:rPr lang="en-US" sz="2531" dirty="0">
                <a:solidFill>
                  <a:srgbClr val="4D4D4D"/>
                </a:solidFill>
                <a:latin typeface="Arial Black" pitchFamily="34" charset="0"/>
                <a:sym typeface="Geneva" pitchFamily="-84" charset="0"/>
              </a:rPr>
              <a:t>Extensions</a:t>
            </a:r>
          </a:p>
          <a:p>
            <a:pPr lvl="1" eaLnBrk="1" hangingPunct="1"/>
            <a:r>
              <a:rPr lang="en-US" sz="1969" dirty="0">
                <a:solidFill>
                  <a:srgbClr val="4D4D4D"/>
                </a:solidFill>
                <a:sym typeface="Geneva" pitchFamily="-84" charset="0"/>
              </a:rPr>
              <a:t>Not normally given.</a:t>
            </a:r>
          </a:p>
          <a:p>
            <a:pPr lvl="1" eaLnBrk="1" hangingPunct="1"/>
            <a:r>
              <a:rPr lang="en-US" sz="1969" dirty="0">
                <a:solidFill>
                  <a:srgbClr val="4D4D4D"/>
                </a:solidFill>
                <a:sym typeface="Geneva" pitchFamily="-84" charset="0"/>
              </a:rPr>
              <a:t>Genuine and compelling reasons only.</a:t>
            </a:r>
          </a:p>
          <a:p>
            <a:pPr lvl="1" eaLnBrk="1" hangingPunct="1"/>
            <a:r>
              <a:rPr lang="en-US" sz="1969" dirty="0">
                <a:solidFill>
                  <a:srgbClr val="4D4D4D"/>
                </a:solidFill>
                <a:sym typeface="Geneva" pitchFamily="-84" charset="0"/>
              </a:rPr>
              <a:t>Supporting documentations are needed BEFORE any consideration would be given.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0A90273-005F-4696-8D8F-8ED6D0465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389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/>
        <p:txBody>
          <a:bodyPr vert="horz" rIns="35717" anchor="b">
            <a:normAutofit/>
          </a:bodyPr>
          <a:lstStyle/>
          <a:p>
            <a:pPr eaLnBrk="1" hangingPunct="1"/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Cheating, Collusion, Plagiarism 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idx="1"/>
          </p:nvPr>
        </p:nvSpPr>
        <p:spPr>
          <a:xfrm>
            <a:off x="381000" y="1219200"/>
            <a:ext cx="7489775" cy="4067473"/>
          </a:xfrm>
        </p:spPr>
        <p:txBody>
          <a:bodyPr vert="horz" rIns="35717"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531" b="1" dirty="0">
                <a:sym typeface="Geneva" pitchFamily="-84" charset="0"/>
              </a:rPr>
              <a:t>Cheating:</a:t>
            </a:r>
            <a:r>
              <a:rPr lang="en-US" sz="2531" dirty="0">
                <a:solidFill>
                  <a:srgbClr val="4D4D4D"/>
                </a:solidFill>
                <a:sym typeface="Geneva" pitchFamily="-84" charset="0"/>
              </a:rPr>
              <a:t> Seeking to obtain an unfair advantage in an examination or in other written or practical work required to be submitted or completed for assessment.</a:t>
            </a:r>
          </a:p>
          <a:p>
            <a:pPr eaLnBrk="1" hangingPunct="1">
              <a:lnSpc>
                <a:spcPct val="80000"/>
              </a:lnSpc>
            </a:pPr>
            <a:r>
              <a:rPr lang="en-US" sz="2531" b="1" dirty="0">
                <a:sym typeface="Geneva" pitchFamily="-84" charset="0"/>
              </a:rPr>
              <a:t>Collusion:</a:t>
            </a:r>
            <a:r>
              <a:rPr lang="en-US" sz="2531" dirty="0">
                <a:solidFill>
                  <a:srgbClr val="4D4D4D"/>
                </a:solidFill>
                <a:sym typeface="Geneva" pitchFamily="-84" charset="0"/>
              </a:rPr>
              <a:t> </a:t>
            </a:r>
            <a:r>
              <a:rPr lang="en-US" sz="2531" dirty="0" err="1">
                <a:solidFill>
                  <a:srgbClr val="4D4D4D"/>
                </a:solidFill>
                <a:sym typeface="Geneva" pitchFamily="-84" charset="0"/>
              </a:rPr>
              <a:t>Unauthorised</a:t>
            </a:r>
            <a:r>
              <a:rPr lang="en-US" sz="2531" dirty="0">
                <a:solidFill>
                  <a:srgbClr val="4D4D4D"/>
                </a:solidFill>
                <a:sym typeface="Geneva" pitchFamily="-84" charset="0"/>
              </a:rPr>
              <a:t> collaboration on assessable work with another person or persons.</a:t>
            </a:r>
          </a:p>
          <a:p>
            <a:pPr eaLnBrk="1" hangingPunct="1">
              <a:lnSpc>
                <a:spcPct val="80000"/>
              </a:lnSpc>
            </a:pPr>
            <a:r>
              <a:rPr lang="en-US" sz="2531" b="1" dirty="0">
                <a:sym typeface="Geneva" pitchFamily="-84" charset="0"/>
              </a:rPr>
              <a:t>Plagiarism:</a:t>
            </a:r>
            <a:r>
              <a:rPr lang="en-US" sz="2531" dirty="0">
                <a:solidFill>
                  <a:srgbClr val="4D4D4D"/>
                </a:solidFill>
                <a:sym typeface="Geneva" pitchFamily="-84" charset="0"/>
              </a:rPr>
              <a:t> To take and use another person</a:t>
            </a:r>
            <a:r>
              <a:rPr lang="en-AU" sz="2531" dirty="0">
                <a:solidFill>
                  <a:srgbClr val="4D4D4D"/>
                </a:solidFill>
                <a:latin typeface="Arial" pitchFamily="34" charset="0"/>
                <a:ea typeface="MS Gothic" pitchFamily="49" charset="-128"/>
                <a:sym typeface="Geneva" pitchFamily="-84" charset="0"/>
              </a:rPr>
              <a:t>’</a:t>
            </a:r>
            <a:r>
              <a:rPr lang="en-US" altLang="ja-JP" sz="2531" dirty="0">
                <a:solidFill>
                  <a:srgbClr val="4D4D4D"/>
                </a:solidFill>
                <a:sym typeface="Geneva" pitchFamily="-84" charset="0"/>
              </a:rPr>
              <a:t>s ideas and or manner of expressing them and to pass them off as one</a:t>
            </a:r>
            <a:r>
              <a:rPr lang="en-AU" altLang="ja-JP" sz="2531" dirty="0">
                <a:solidFill>
                  <a:srgbClr val="4D4D4D"/>
                </a:solidFill>
                <a:latin typeface="Arial" pitchFamily="34" charset="0"/>
                <a:ea typeface="MS Gothic" pitchFamily="49" charset="-128"/>
                <a:sym typeface="Geneva" pitchFamily="-84" charset="0"/>
              </a:rPr>
              <a:t>’</a:t>
            </a:r>
            <a:r>
              <a:rPr lang="en-US" altLang="ja-JP" sz="2531" dirty="0">
                <a:solidFill>
                  <a:srgbClr val="4D4D4D"/>
                </a:solidFill>
                <a:sym typeface="Geneva" pitchFamily="-84" charset="0"/>
              </a:rPr>
              <a:t>s own by failing to give appropriate acknowledgement. This includes material from any source, staff, students or the Internet – published and un-published works.</a:t>
            </a:r>
          </a:p>
        </p:txBody>
      </p:sp>
      <p:sp>
        <p:nvSpPr>
          <p:cNvPr id="29700" name="Rectangle 4"/>
          <p:cNvSpPr>
            <a:spLocks/>
          </p:cNvSpPr>
          <p:nvPr/>
        </p:nvSpPr>
        <p:spPr bwMode="auto">
          <a:xfrm>
            <a:off x="767953" y="6054328"/>
            <a:ext cx="8251031" cy="324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BFBFB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64290" tIns="32145" rIns="64290" bIns="32145">
            <a:spAutoFit/>
          </a:bodyPr>
          <a:lstStyle/>
          <a:p>
            <a:r>
              <a:rPr lang="en-US" sz="1687" b="1">
                <a:solidFill>
                  <a:srgbClr val="343434"/>
                </a:solidFill>
                <a:latin typeface="Arial" pitchFamily="34" charset="0"/>
                <a:sym typeface="Geneva" pitchFamily="-84" charset="0"/>
              </a:rPr>
              <a:t>http://infotech.monash.edu.au/resources/student/assignments/policies.html</a:t>
            </a:r>
            <a:endParaRPr lang="en-AU" sz="1687" b="1">
              <a:solidFill>
                <a:srgbClr val="343434"/>
              </a:solidFill>
              <a:latin typeface="Arial" pitchFamily="34" charset="0"/>
              <a:sym typeface="Geneva" pitchFamily="-8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03BCBF85-05A5-4FE6-B37E-695F504E4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318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build="p"/>
      <p:bldP spid="2970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Shape 430"/>
          <p:cNvGrpSpPr/>
          <p:nvPr/>
        </p:nvGrpSpPr>
        <p:grpSpPr>
          <a:xfrm>
            <a:off x="140582" y="1660922"/>
            <a:ext cx="8929687" cy="5184563"/>
            <a:chOff x="199940" y="2590800"/>
            <a:chExt cx="12699999" cy="7373600"/>
          </a:xfrm>
        </p:grpSpPr>
        <p:grpSp>
          <p:nvGrpSpPr>
            <p:cNvPr id="431" name="Shape 431"/>
            <p:cNvGrpSpPr/>
            <p:nvPr/>
          </p:nvGrpSpPr>
          <p:grpSpPr>
            <a:xfrm>
              <a:off x="199940" y="2590800"/>
              <a:ext cx="12699999" cy="6380880"/>
              <a:chOff x="199941" y="2590800"/>
              <a:chExt cx="12699999" cy="6380880"/>
            </a:xfrm>
          </p:grpSpPr>
          <p:pic>
            <p:nvPicPr>
              <p:cNvPr id="432" name="Shape 43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99941" y="3272963"/>
                <a:ext cx="12699999" cy="569871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3" name="Shape 433"/>
              <p:cNvSpPr txBox="1"/>
              <p:nvPr/>
            </p:nvSpPr>
            <p:spPr>
              <a:xfrm>
                <a:off x="2757025" y="2590800"/>
                <a:ext cx="7980300" cy="93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64283" tIns="64283" rIns="64283" bIns="64283" anchor="t" anchorCtr="0">
                <a:noAutofit/>
              </a:bodyPr>
              <a:lstStyle/>
              <a:p>
                <a:pPr defTabSz="642915">
                  <a:defRPr/>
                </a:pPr>
                <a:r>
                  <a:rPr lang="en-US" sz="2109" kern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rPr>
                  <a:t>MOSS</a:t>
                </a:r>
              </a:p>
            </p:txBody>
          </p:sp>
        </p:grpSp>
        <p:sp>
          <p:nvSpPr>
            <p:cNvPr id="434" name="Shape 434"/>
            <p:cNvSpPr txBox="1"/>
            <p:nvPr/>
          </p:nvSpPr>
          <p:spPr>
            <a:xfrm>
              <a:off x="4682825" y="9645800"/>
              <a:ext cx="7744800" cy="318600"/>
            </a:xfrm>
            <a:prstGeom prst="rect">
              <a:avLst/>
            </a:prstGeom>
            <a:noFill/>
            <a:ln>
              <a:noFill/>
            </a:ln>
          </p:spPr>
          <p:txBody>
            <a:bodyPr lIns="64283" tIns="64283" rIns="64283" bIns="64283" anchor="ctr" anchorCtr="0">
              <a:noAutofit/>
            </a:bodyPr>
            <a:lstStyle/>
            <a:p>
              <a:pPr defTabSz="642915">
                <a:defRPr/>
              </a:pPr>
              <a:r>
                <a:rPr lang="en-US" sz="984" kern="0">
                  <a:solidFill>
                    <a:srgbClr val="000000"/>
                  </a:solidFill>
                  <a:latin typeface="Arial"/>
                  <a:cs typeface="Arial"/>
                  <a:sym typeface="Arial"/>
                </a:rPr>
                <a:t>http://lightonphiri.org/wp-content/uploads/2015/09/moss_sample-initial_result-masked-021.png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8010526E-9EB8-443E-A590-7CA3DFF2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Cheating, Collusion, Plagiarism</a:t>
            </a:r>
          </a:p>
        </p:txBody>
      </p:sp>
      <p:sp>
        <p:nvSpPr>
          <p:cNvPr id="9" name="Shape 433">
            <a:extLst>
              <a:ext uri="{FF2B5EF4-FFF2-40B4-BE49-F238E27FC236}">
                <a16:creationId xmlns="" xmlns:a16="http://schemas.microsoft.com/office/drawing/2014/main" id="{5917DCF9-9B72-421C-94B4-D3E859020A92}"/>
              </a:ext>
            </a:extLst>
          </p:cNvPr>
          <p:cNvSpPr txBox="1"/>
          <p:nvPr/>
        </p:nvSpPr>
        <p:spPr>
          <a:xfrm>
            <a:off x="2133600" y="1068083"/>
            <a:ext cx="5611149" cy="654539"/>
          </a:xfrm>
          <a:prstGeom prst="rect">
            <a:avLst/>
          </a:prstGeom>
          <a:noFill/>
          <a:ln>
            <a:noFill/>
          </a:ln>
        </p:spPr>
        <p:txBody>
          <a:bodyPr lIns="64283" tIns="64283" rIns="64283" bIns="64283" anchor="t" anchorCtr="0">
            <a:noAutofit/>
          </a:bodyPr>
          <a:lstStyle/>
          <a:p>
            <a:pPr defTabSz="642915">
              <a:defRPr/>
            </a:pPr>
            <a:r>
              <a:rPr lang="en-US" sz="2109" b="1" u="sng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“Helping” others is NOT OK!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7101E854-FA1A-43BE-854C-47784ADAB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9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576" y="762407"/>
            <a:ext cx="6488060" cy="533318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002B7242-698E-4B67-91E3-81B76794B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93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Outline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Part 1: Introduction to the unit</a:t>
            </a: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Part 2: </a:t>
            </a:r>
          </a:p>
          <a:p>
            <a:pPr lvl="1"/>
            <a:r>
              <a:rPr lang="en-AU" sz="1900" dirty="0">
                <a:solidFill>
                  <a:srgbClr val="000000"/>
                </a:solidFill>
                <a:latin typeface="CMSS10"/>
              </a:rPr>
              <a:t>Proving Correctness of Algorithms</a:t>
            </a:r>
          </a:p>
          <a:p>
            <a:pPr lvl="1"/>
            <a:r>
              <a:rPr lang="en-AU" sz="1900" dirty="0">
                <a:solidFill>
                  <a:srgbClr val="000000"/>
                </a:solidFill>
                <a:latin typeface="CMSS10"/>
              </a:rPr>
              <a:t>Complexity Analysis (Recap)</a:t>
            </a:r>
          </a:p>
          <a:p>
            <a:pPr lvl="1"/>
            <a:r>
              <a:rPr lang="en-AU" sz="1900" dirty="0">
                <a:solidFill>
                  <a:srgbClr val="000000"/>
                </a:solidFill>
                <a:latin typeface="CMSS10"/>
              </a:rPr>
              <a:t>Solving Recurrence Relations</a:t>
            </a:r>
          </a:p>
          <a:p>
            <a:pPr lvl="1"/>
            <a:endParaRPr lang="en-AU" sz="19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681360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Student responsibilities</a:t>
            </a:r>
            <a:endParaRPr lang="en-AU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066800"/>
            <a:ext cx="8503920" cy="3276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3333B3"/>
                </a:solidFill>
                <a:latin typeface="CMSS12"/>
              </a:rPr>
              <a:t>Responsibilities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Be regular to the weekly lecture.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Catch up missed lectures promptly through recordings on MULO.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Attendance to labs and 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tutes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 are important</a:t>
            </a:r>
            <a:endParaRPr lang="en-AU" sz="2000" dirty="0">
              <a:solidFill>
                <a:schemeClr val="tx2"/>
              </a:solidFill>
              <a:latin typeface="CMSS10"/>
            </a:endParaRP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Do not leave the assessed lab before your lab demonstrator has marked your assignment.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Prepare during self-study (nominally 8 hours/week -- more is better).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This subject is best understood practically. So, assimilating various concepts and practicing them (a lot!) is the key to success here.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3333B3"/>
                </a:solidFill>
                <a:latin typeface="CMSS12"/>
              </a:rPr>
              <a:t>Etiquette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No noise and distractions during the lectures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Turn your mobile devices to silent mode.</a:t>
            </a:r>
          </a:p>
        </p:txBody>
      </p:sp>
    </p:spTree>
    <p:extLst>
      <p:ext uri="{BB962C8B-B14F-4D97-AF65-F5344CB8AC3E}">
        <p14:creationId xmlns:p14="http://schemas.microsoft.com/office/powerpoint/2010/main" val="111033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FIT2004: Programming Competition</a:t>
            </a:r>
            <a:endParaRPr lang="en-AU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066800"/>
            <a:ext cx="8503920" cy="3276600"/>
          </a:xfrm>
        </p:spPr>
        <p:txBody>
          <a:bodyPr>
            <a:noAutofit/>
          </a:bodyPr>
          <a:lstStyle/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Contest Format</a:t>
            </a: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Individual contest requiring you to write program to solve algorithmic problems</a:t>
            </a: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Two rounds. Tentative schedule:</a:t>
            </a:r>
          </a:p>
          <a:p>
            <a:pPr lvl="2"/>
            <a:r>
              <a:rPr lang="en-AU" sz="1300" dirty="0">
                <a:solidFill>
                  <a:srgbClr val="000000"/>
                </a:solidFill>
                <a:latin typeface="CMSS10"/>
              </a:rPr>
              <a:t>Round 1: Week 4 </a:t>
            </a:r>
          </a:p>
          <a:p>
            <a:pPr lvl="2"/>
            <a:r>
              <a:rPr lang="en-AU" sz="1300" dirty="0">
                <a:solidFill>
                  <a:srgbClr val="000000"/>
                </a:solidFill>
                <a:latin typeface="CMSS10"/>
              </a:rPr>
              <a:t>Round 2: Week 8</a:t>
            </a: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3-6 problems in each round; each round will accept submissions for 2-3 weeks</a:t>
            </a: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Solutions will be automatically marked by an online judging system</a:t>
            </a: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Your score is the number of problems you solve</a:t>
            </a: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Contestants will be ranked according to their scores, and ties will be broken based on </a:t>
            </a:r>
            <a:r>
              <a:rPr lang="en-AU" sz="1500" b="1" dirty="0">
                <a:solidFill>
                  <a:srgbClr val="000000"/>
                </a:solidFill>
                <a:latin typeface="CMSS10"/>
              </a:rPr>
              <a:t>penalty </a:t>
            </a:r>
            <a:r>
              <a:rPr lang="en-AU" sz="1500" dirty="0">
                <a:solidFill>
                  <a:srgbClr val="000000"/>
                </a:solidFill>
                <a:latin typeface="CMSS10"/>
              </a:rPr>
              <a:t>(explained below)</a:t>
            </a:r>
            <a:endParaRPr lang="en-AU" sz="1500" b="1" dirty="0">
              <a:solidFill>
                <a:srgbClr val="000000"/>
              </a:solidFill>
              <a:latin typeface="CMSS10"/>
            </a:endParaRP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Each incorrect submission carries a penalty. But the penalty is only applied if you finally solve the problem (e.g., say you solve problem #1 in 3 attempts and you have 3 failed attempts for problem #2 which you were unable to solve. Your score will be 1 and penalty will be 2 failed attempts on problem #1.) 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Registration: to be open in week 3 (keep an eye on Moodle)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Prizes: Medal  +  (Certificates for top-5 contestants)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Practice:  </a:t>
            </a:r>
            <a:r>
              <a:rPr lang="en-AU" sz="2000" dirty="0">
                <a:solidFill>
                  <a:srgbClr val="000000"/>
                </a:solidFill>
                <a:latin typeface="CMSS10"/>
                <a:hlinkClick r:id="rId2"/>
              </a:rPr>
              <a:t>www.codeforces.com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, </a:t>
            </a:r>
            <a:r>
              <a:rPr lang="en-AU" sz="2000" dirty="0">
                <a:solidFill>
                  <a:srgbClr val="000000"/>
                </a:solidFill>
                <a:latin typeface="CMSS10"/>
                <a:hlinkClick r:id="rId3"/>
              </a:rPr>
              <a:t>https://uva.onlinejudge.org/</a:t>
            </a: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endParaRPr lang="en-AU" sz="20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314941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228600"/>
            <a:ext cx="8143874" cy="1143000"/>
          </a:xfrm>
        </p:spPr>
        <p:txBody>
          <a:bodyPr>
            <a:normAutofit/>
          </a:bodyPr>
          <a:lstStyle/>
          <a:p>
            <a:r>
              <a:rPr lang="en-AU" sz="3094" dirty="0">
                <a:latin typeface="Arial Black" panose="020B0A04020102020204" pitchFamily="34" charset="0"/>
              </a:rPr>
              <a:t>Anonymous Moodle Forum</a:t>
            </a:r>
            <a:endParaRPr lang="en-AU" sz="3094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821532" y="1232297"/>
            <a:ext cx="8112623" cy="3276600"/>
          </a:xfrm>
        </p:spPr>
        <p:txBody>
          <a:bodyPr>
            <a:noAutofit/>
          </a:bodyPr>
          <a:lstStyle/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The identity of a user is not visible to other users (including lectures)</a:t>
            </a:r>
          </a:p>
          <a:p>
            <a:pPr lvl="2"/>
            <a:r>
              <a:rPr lang="en-AU" sz="1156" dirty="0">
                <a:solidFill>
                  <a:srgbClr val="000000"/>
                </a:solidFill>
                <a:latin typeface="CMSS10"/>
              </a:rPr>
              <a:t>Note: In case of appropriate usage, lecturers can still identify users by looking at logs</a:t>
            </a:r>
          </a:p>
          <a:p>
            <a:pPr lvl="1"/>
            <a:r>
              <a:rPr lang="en-AU" sz="1578" dirty="0">
                <a:solidFill>
                  <a:srgbClr val="000000"/>
                </a:solidFill>
                <a:latin typeface="CMSS10"/>
              </a:rPr>
              <a:t>Rules (in addition to the rules for traditional non-anonymous forum)</a:t>
            </a:r>
          </a:p>
          <a:p>
            <a:pPr lvl="2"/>
            <a:r>
              <a:rPr lang="en-AU" sz="1156" dirty="0">
                <a:solidFill>
                  <a:srgbClr val="000000"/>
                </a:solidFill>
                <a:latin typeface="CMSS10"/>
              </a:rPr>
              <a:t>Do not post hints/solutions to the assignments and workshop questions until one week after the due date</a:t>
            </a:r>
          </a:p>
          <a:p>
            <a:pPr lvl="1"/>
            <a:r>
              <a:rPr lang="en-AU" sz="1578" dirty="0">
                <a:solidFill>
                  <a:srgbClr val="000000"/>
                </a:solidFill>
                <a:latin typeface="CMSS10"/>
              </a:rPr>
              <a:t>You can reveal your identity if you like </a:t>
            </a:r>
          </a:p>
          <a:p>
            <a:pPr lvl="2"/>
            <a:endParaRPr lang="en-AU" sz="1156" dirty="0">
              <a:solidFill>
                <a:srgbClr val="000000"/>
              </a:solidFill>
              <a:latin typeface="CMSS10"/>
            </a:endParaRPr>
          </a:p>
          <a:p>
            <a:pPr lvl="2"/>
            <a:endParaRPr lang="en-AU" sz="1156" dirty="0">
              <a:solidFill>
                <a:srgbClr val="000000"/>
              </a:solidFill>
              <a:latin typeface="CMSS10"/>
            </a:endParaRPr>
          </a:p>
          <a:p>
            <a:endParaRPr lang="en-AU" sz="2000" dirty="0">
              <a:solidFill>
                <a:srgbClr val="000000"/>
              </a:solidFill>
              <a:latin typeface="CMSS1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781" y="2870596"/>
            <a:ext cx="5245855" cy="285845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92DE74C-5689-4158-98AE-E46870333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92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Short break</a:t>
            </a:r>
            <a:endParaRPr lang="en-AU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981200"/>
            <a:ext cx="4906967" cy="3276600"/>
          </a:xfrm>
        </p:spPr>
      </p:pic>
    </p:spTree>
    <p:extLst>
      <p:ext uri="{BB962C8B-B14F-4D97-AF65-F5344CB8AC3E}">
        <p14:creationId xmlns:p14="http://schemas.microsoft.com/office/powerpoint/2010/main" val="2507498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Part 2: Outline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latin typeface="CMSS10"/>
              </a:rPr>
              <a:t>Proving Correctness of Algorithms</a:t>
            </a:r>
          </a:p>
          <a:p>
            <a:pPr lvl="1"/>
            <a:r>
              <a:rPr lang="en-AU" sz="1900" dirty="0">
                <a:solidFill>
                  <a:schemeClr val="tx1"/>
                </a:solidFill>
                <a:latin typeface="CMSS10"/>
              </a:rPr>
              <a:t>Finding Minimum</a:t>
            </a:r>
          </a:p>
          <a:p>
            <a:pPr lvl="1"/>
            <a:r>
              <a:rPr lang="en-AU" sz="1900" dirty="0">
                <a:solidFill>
                  <a:schemeClr val="tx1"/>
                </a:solidFill>
                <a:latin typeface="CMSS10"/>
              </a:rPr>
              <a:t>Binary Search</a:t>
            </a:r>
          </a:p>
          <a:p>
            <a:r>
              <a:rPr lang="en-AU" sz="2400" dirty="0">
                <a:latin typeface="CMSS10"/>
              </a:rPr>
              <a:t>Complexity Analysis (Recap)</a:t>
            </a:r>
          </a:p>
          <a:p>
            <a:r>
              <a:rPr lang="en-AU" sz="2400" dirty="0">
                <a:solidFill>
                  <a:schemeClr val="tx1"/>
                </a:solidFill>
                <a:latin typeface="CMSS10"/>
              </a:rPr>
              <a:t>Solving Recurrence Relations</a:t>
            </a:r>
          </a:p>
        </p:txBody>
      </p:sp>
    </p:spTree>
    <p:extLst>
      <p:ext uri="{BB962C8B-B14F-4D97-AF65-F5344CB8AC3E}">
        <p14:creationId xmlns:p14="http://schemas.microsoft.com/office/powerpoint/2010/main" val="3827933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Algorithmic Analysis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r>
              <a:rPr lang="en-AU" sz="2400" dirty="0"/>
              <a:t>In algorithmic analysis, one is interested in (at least) two things:</a:t>
            </a:r>
          </a:p>
          <a:p>
            <a:pPr lvl="1"/>
            <a:r>
              <a:rPr lang="en-AU" sz="1900" dirty="0"/>
              <a:t>An algorithm's correctness.</a:t>
            </a:r>
          </a:p>
          <a:p>
            <a:pPr lvl="1"/>
            <a:r>
              <a:rPr lang="en-AU" sz="1900" dirty="0"/>
              <a:t>The amount of resources used by the algorithm</a:t>
            </a:r>
          </a:p>
          <a:p>
            <a:r>
              <a:rPr lang="en-AU" sz="2400" dirty="0"/>
              <a:t>In this lecture we will see how to prove correctness. </a:t>
            </a:r>
          </a:p>
          <a:p>
            <a:r>
              <a:rPr lang="en-AU" sz="2400" dirty="0"/>
              <a:t>Next week, we will analyse the resources used by the algorithm aka complexity analysis.</a:t>
            </a:r>
            <a:endParaRPr lang="en-AU" sz="2400" dirty="0">
              <a:latin typeface="CG 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72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Consequences of errors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1430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Explosion of unmanned Ariane 5 rocket in 1996</a:t>
            </a:r>
          </a:p>
          <a:p>
            <a:r>
              <a:rPr lang="en-AU" sz="2400" dirty="0"/>
              <a:t>Exploded within 40 seconds after launch</a:t>
            </a:r>
          </a:p>
          <a:p>
            <a:r>
              <a:rPr lang="en-AU" sz="2400" dirty="0"/>
              <a:t>Horizontal velocity incorrectly computed</a:t>
            </a:r>
          </a:p>
          <a:p>
            <a:r>
              <a:rPr lang="en-AU" sz="2400" dirty="0"/>
              <a:t>Loss ~$7 Billion dollars</a:t>
            </a:r>
          </a:p>
          <a:p>
            <a:endParaRPr lang="en-AU" sz="1900" dirty="0">
              <a:solidFill>
                <a:srgbClr val="00B0F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ED79B00-4D80-46AB-A1FE-6C833776C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678" y="2633924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5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Consequences of errors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1430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American Patriot Missile battery in Saudi Arabia failed to intercept an incoming Iraqi Scud Missile</a:t>
            </a:r>
          </a:p>
          <a:p>
            <a:r>
              <a:rPr lang="en-AU" sz="2400" dirty="0"/>
              <a:t>Killed 28 US soldiers</a:t>
            </a:r>
          </a:p>
          <a:p>
            <a:r>
              <a:rPr lang="en-AU" sz="2400" dirty="0"/>
              <a:t>Incorrect computation of the time since boot</a:t>
            </a:r>
          </a:p>
          <a:p>
            <a:endParaRPr lang="en-AU" sz="1900" dirty="0">
              <a:solidFill>
                <a:srgbClr val="00B0F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D890CC3-0913-41A1-8FBB-E32B044F7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819400"/>
            <a:ext cx="2390236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3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Consequences of errors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1430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/>
              <a:t>Incorrect maps almost started a war between Costa Rica and Nicaragua</a:t>
            </a:r>
            <a:endParaRPr lang="en-AU" sz="1900" dirty="0">
              <a:solidFill>
                <a:srgbClr val="00B0F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2774451-B91A-421A-A864-CF9FBE7B1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56" y="1950828"/>
            <a:ext cx="8224192" cy="411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521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Proving correctness of algorithms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143000"/>
            <a:ext cx="8503920" cy="45720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/>
              <a:t>Commonly, we write programs and then test them.</a:t>
            </a:r>
          </a:p>
          <a:p>
            <a:r>
              <a:rPr lang="en-AU" sz="2400" dirty="0"/>
              <a:t>However, testing can only show that a program is </a:t>
            </a:r>
            <a:r>
              <a:rPr lang="en-AU" sz="2400" b="1" u="sng" dirty="0"/>
              <a:t>wrong</a:t>
            </a:r>
            <a:r>
              <a:rPr lang="en-AU" sz="2400" dirty="0"/>
              <a:t>.</a:t>
            </a:r>
          </a:p>
          <a:p>
            <a:r>
              <a:rPr lang="en-AU" sz="2400" dirty="0"/>
              <a:t>It cannot guarantee that it is </a:t>
            </a:r>
            <a:r>
              <a:rPr lang="en-AU" sz="2400" b="1" u="sng" dirty="0"/>
              <a:t>always</a:t>
            </a:r>
            <a:r>
              <a:rPr lang="en-AU" sz="2400" dirty="0"/>
              <a:t> correct!</a:t>
            </a:r>
          </a:p>
          <a:p>
            <a:pPr lvl="1"/>
            <a:r>
              <a:rPr lang="en-AU" sz="1900" dirty="0"/>
              <a:t>It may give correct results for 1 Billion test cases but may still be incorrect …</a:t>
            </a:r>
          </a:p>
          <a:p>
            <a:r>
              <a:rPr lang="en-AU" sz="2400" dirty="0">
                <a:hlinkClick r:id="rId2"/>
              </a:rPr>
              <a:t>[Logic]</a:t>
            </a:r>
            <a:r>
              <a:rPr lang="en-AU" sz="2400" dirty="0"/>
              <a:t>, on the other hand, can prove that a program is always correct. This is usually achieved in two parts: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AU" sz="2000" dirty="0">
                <a:solidFill>
                  <a:srgbClr val="00B0F0"/>
                </a:solidFill>
              </a:rPr>
              <a:t>Show that the program </a:t>
            </a:r>
            <a:r>
              <a:rPr lang="en-AU" sz="2000" b="1" u="sng" dirty="0">
                <a:solidFill>
                  <a:srgbClr val="00B0F0"/>
                </a:solidFill>
              </a:rPr>
              <a:t>always</a:t>
            </a:r>
            <a:r>
              <a:rPr lang="en-AU" sz="2000" dirty="0">
                <a:solidFill>
                  <a:srgbClr val="00B0F0"/>
                </a:solidFill>
              </a:rPr>
              <a:t> terminates, and</a:t>
            </a:r>
            <a:endParaRPr lang="en-AU" sz="1900" dirty="0">
              <a:solidFill>
                <a:srgbClr val="00B0F0"/>
              </a:solidFill>
            </a:endParaRPr>
          </a:p>
          <a:p>
            <a:pPr marL="731520" lvl="1" indent="-457200">
              <a:buFont typeface="+mj-lt"/>
              <a:buAutoNum type="arabicPeriod"/>
            </a:pPr>
            <a:r>
              <a:rPr lang="en-AU" sz="1900" dirty="0">
                <a:solidFill>
                  <a:srgbClr val="00B0F0"/>
                </a:solidFill>
              </a:rPr>
              <a:t>Show that a program produces correct results when it terminates</a:t>
            </a:r>
          </a:p>
        </p:txBody>
      </p:sp>
    </p:spTree>
    <p:extLst>
      <p:ext uri="{BB962C8B-B14F-4D97-AF65-F5344CB8AC3E}">
        <p14:creationId xmlns:p14="http://schemas.microsoft.com/office/powerpoint/2010/main" val="103486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What’s this unit about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The subject </a:t>
            </a:r>
            <a:r>
              <a:rPr lang="en-AU" sz="2400" dirty="0">
                <a:solidFill>
                  <a:srgbClr val="000000"/>
                </a:solidFill>
                <a:latin typeface="CMSSBX10"/>
              </a:rPr>
              <a:t>is 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about </a:t>
            </a:r>
            <a:r>
              <a:rPr lang="en-AU" sz="2400" dirty="0">
                <a:solidFill>
                  <a:srgbClr val="800080"/>
                </a:solidFill>
                <a:latin typeface="txbtt"/>
              </a:rPr>
              <a:t>problem-solving 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with computers: algorithms and data structures.</a:t>
            </a: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The subject </a:t>
            </a:r>
            <a:r>
              <a:rPr lang="en-AU" sz="2400" dirty="0">
                <a:solidFill>
                  <a:srgbClr val="000000"/>
                </a:solidFill>
                <a:latin typeface="CMSSBX10"/>
              </a:rPr>
              <a:t>is not 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(mainly) about </a:t>
            </a:r>
            <a:r>
              <a:rPr lang="en-AU" sz="2400" dirty="0">
                <a:solidFill>
                  <a:srgbClr val="800080"/>
                </a:solidFill>
                <a:latin typeface="txbtt"/>
              </a:rPr>
              <a:t>programming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. </a:t>
            </a: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The subject just happens to use </a:t>
            </a:r>
            <a:r>
              <a:rPr lang="en-AU" sz="2400" dirty="0">
                <a:solidFill>
                  <a:srgbClr val="008000"/>
                </a:solidFill>
                <a:latin typeface="txbtt"/>
              </a:rPr>
              <a:t>Python 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as the programming language in which lab work (etc.) is done. This subject is really </a:t>
            </a:r>
            <a:r>
              <a:rPr lang="en-AU" sz="2400" dirty="0">
                <a:solidFill>
                  <a:srgbClr val="800080"/>
                </a:solidFill>
                <a:latin typeface="txbtt"/>
              </a:rPr>
              <a:t>language agnostic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.</a:t>
            </a:r>
            <a:endParaRPr lang="en-AU" sz="1400" dirty="0">
              <a:solidFill>
                <a:srgbClr val="000000"/>
              </a:solidFill>
              <a:latin typeface="CMSY8"/>
            </a:endParaRP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Algorithms in this courseware will be presented/describe in </a:t>
            </a:r>
            <a:r>
              <a:rPr lang="en-AU" sz="2400" dirty="0">
                <a:solidFill>
                  <a:srgbClr val="000000"/>
                </a:solidFill>
                <a:latin typeface="txtt"/>
              </a:rPr>
              <a:t>English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, </a:t>
            </a:r>
            <a:r>
              <a:rPr lang="en-AU" sz="2400" dirty="0">
                <a:solidFill>
                  <a:srgbClr val="000000"/>
                </a:solidFill>
                <a:latin typeface="txtt"/>
              </a:rPr>
              <a:t>pseudo-code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, </a:t>
            </a:r>
            <a:r>
              <a:rPr lang="en-AU" sz="2400" dirty="0">
                <a:solidFill>
                  <a:srgbClr val="000000"/>
                </a:solidFill>
                <a:latin typeface="txtt"/>
              </a:rPr>
              <a:t>procedural set of instructions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, </a:t>
            </a:r>
            <a:r>
              <a:rPr lang="en-AU" sz="2400" dirty="0">
                <a:solidFill>
                  <a:srgbClr val="000000"/>
                </a:solidFill>
                <a:latin typeface="txtt"/>
              </a:rPr>
              <a:t>Python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, or even other programming language(s), as convenient.</a:t>
            </a:r>
          </a:p>
        </p:txBody>
      </p:sp>
    </p:spTree>
    <p:extLst>
      <p:ext uri="{BB962C8B-B14F-4D97-AF65-F5344CB8AC3E}">
        <p14:creationId xmlns:p14="http://schemas.microsoft.com/office/powerpoint/2010/main" val="202621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Part 2: Outline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rgbClr val="00B050"/>
                </a:solidFill>
                <a:latin typeface="CMSS10"/>
              </a:rPr>
              <a:t>Proving Correctness of Algorithms</a:t>
            </a:r>
          </a:p>
          <a:p>
            <a:pPr lvl="1"/>
            <a:r>
              <a:rPr lang="en-AU" sz="1900" dirty="0">
                <a:solidFill>
                  <a:srgbClr val="00B050"/>
                </a:solidFill>
                <a:latin typeface="CMSS10"/>
              </a:rPr>
              <a:t>Finding Minimum</a:t>
            </a:r>
          </a:p>
          <a:p>
            <a:pPr lvl="1"/>
            <a:r>
              <a:rPr lang="en-AU" sz="1900" dirty="0">
                <a:solidFill>
                  <a:schemeClr val="tx1"/>
                </a:solidFill>
                <a:latin typeface="CMSS10"/>
              </a:rPr>
              <a:t>Binary Search</a:t>
            </a:r>
          </a:p>
          <a:p>
            <a:r>
              <a:rPr lang="en-AU" sz="2400" dirty="0">
                <a:latin typeface="CMSS10"/>
              </a:rPr>
              <a:t>Complexity Analysis (Recap)</a:t>
            </a:r>
          </a:p>
          <a:p>
            <a:r>
              <a:rPr lang="en-AU" sz="2400" dirty="0">
                <a:latin typeface="CMSS10"/>
              </a:rPr>
              <a:t>Solving Recurrence Relations</a:t>
            </a:r>
          </a:p>
          <a:p>
            <a:endParaRPr lang="en-AU" sz="2400" dirty="0">
              <a:solidFill>
                <a:schemeClr val="tx1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301082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Finding minimum value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//Find minimum value in an unsorted array of N&gt;0 elements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min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//in this unit, we assume index starts at 1</a:t>
            </a:r>
            <a:endParaRPr lang="en-AU" sz="1800" b="1" dirty="0">
              <a:solidFill>
                <a:srgbClr val="00008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 = 2</a:t>
            </a:r>
          </a:p>
          <a:p>
            <a:pPr marL="0" indent="0">
              <a:buNone/>
            </a:pPr>
            <a:endParaRPr lang="en-AU" sz="1800" b="1" dirty="0">
              <a:solidFill>
                <a:srgbClr val="0000FF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N</a:t>
            </a:r>
            <a:endParaRPr lang="en-AU" sz="1800" b="1" dirty="0">
              <a:solidFill>
                <a:srgbClr val="00008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min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	min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</a:p>
          <a:p>
            <a:pPr marL="0" indent="0">
              <a:buNone/>
            </a:pPr>
            <a:endParaRPr lang="en-AU" sz="1800" b="1" dirty="0">
              <a:solidFill>
                <a:srgbClr val="0000FF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min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66779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Does it always terminate?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//Find minimum value in an unsorted array of N&gt;0 elements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min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 = 2</a:t>
            </a:r>
          </a:p>
          <a:p>
            <a:pPr marL="0" indent="0">
              <a:buNone/>
            </a:pPr>
            <a:endParaRPr lang="en-AU" sz="1800" b="1" dirty="0">
              <a:solidFill>
                <a:srgbClr val="0000FF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N</a:t>
            </a:r>
            <a:endParaRPr lang="en-AU" sz="1800" b="1" dirty="0">
              <a:solidFill>
                <a:srgbClr val="00008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min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	min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</a:p>
          <a:p>
            <a:pPr marL="0" indent="0">
              <a:buNone/>
            </a:pPr>
            <a:endParaRPr lang="en-AU" sz="1800" b="1" dirty="0">
              <a:solidFill>
                <a:srgbClr val="0000FF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min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31124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Correct result at termination?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//Find minimum value in an unsorted array of N&gt;0 elements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min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 = 2</a:t>
            </a:r>
          </a:p>
          <a:p>
            <a:pPr marL="0" indent="0">
              <a:buNone/>
            </a:pPr>
            <a:endParaRPr lang="en-AU" sz="1800" b="1" dirty="0">
              <a:solidFill>
                <a:srgbClr val="0000FF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N</a:t>
            </a:r>
            <a:endParaRPr lang="en-AU" sz="1800" b="1" dirty="0">
              <a:solidFill>
                <a:srgbClr val="00008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min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	min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</a:p>
          <a:p>
            <a:pPr marL="0" indent="0">
              <a:buNone/>
            </a:pPr>
            <a:endParaRPr lang="en-AU" sz="1800" b="1" dirty="0">
              <a:solidFill>
                <a:srgbClr val="0000FF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min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860054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Correctness using Loop Invariant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842248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//A Loop Invariant (LI) is a property that is true in each iteration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min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 = 2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//LI: min equals the minimum value in array[1 … index - 1]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N</a:t>
            </a:r>
            <a:endParaRPr lang="en-AU" sz="1800" b="1" dirty="0">
              <a:solidFill>
                <a:srgbClr val="00008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	//LI: min equals the minimum value in array[1 … index-1]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min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	min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index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	//min equals the minimum value in array[1 … index]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index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	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//LI: min equals the minimum value in array[1 … index-1]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 and index = N + 1; thus min is min value in array [1 … N]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min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77817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Part 2: Outline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rgbClr val="00B050"/>
                </a:solidFill>
                <a:latin typeface="CMSS10"/>
              </a:rPr>
              <a:t>Proving Correctness of Algorithms</a:t>
            </a:r>
          </a:p>
          <a:p>
            <a:pPr lvl="1"/>
            <a:r>
              <a:rPr lang="en-AU" sz="1900" dirty="0">
                <a:solidFill>
                  <a:schemeClr val="bg1">
                    <a:lumMod val="75000"/>
                  </a:schemeClr>
                </a:solidFill>
                <a:latin typeface="CMSS10"/>
              </a:rPr>
              <a:t>Finding Minimum</a:t>
            </a:r>
          </a:p>
          <a:p>
            <a:pPr lvl="1"/>
            <a:r>
              <a:rPr lang="en-AU" sz="1900" dirty="0">
                <a:solidFill>
                  <a:srgbClr val="00B050"/>
                </a:solidFill>
                <a:latin typeface="CMSS10"/>
              </a:rPr>
              <a:t>Binary Search</a:t>
            </a:r>
          </a:p>
          <a:p>
            <a:r>
              <a:rPr lang="en-AU" sz="2400" dirty="0">
                <a:latin typeface="CMSS10"/>
              </a:rPr>
              <a:t>Complexity Analysis (Recap)</a:t>
            </a:r>
          </a:p>
          <a:p>
            <a:r>
              <a:rPr lang="en-AU" sz="2400" dirty="0">
                <a:latin typeface="CMSS10"/>
              </a:rPr>
              <a:t>Solving Recurrence Relations</a:t>
            </a:r>
          </a:p>
          <a:p>
            <a:endParaRPr lang="en-AU" sz="2400" dirty="0">
              <a:solidFill>
                <a:schemeClr val="tx1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5720488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Binary Search revisited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5181600"/>
            <a:ext cx="8503920" cy="1143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295400" y="1371600"/>
          <a:ext cx="63246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24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324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324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3246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324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3246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3246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3246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63246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3246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0392"/>
              </p:ext>
            </p:extLst>
          </p:nvPr>
        </p:nvGraphicFramePr>
        <p:xfrm>
          <a:off x="1295400" y="1803400"/>
          <a:ext cx="693420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03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303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303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3038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3038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3038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3038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3038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630382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30382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630382">
                  <a:extLst>
                    <a:ext uri="{9D8B030D-6E8A-4147-A177-3AD203B41FA5}">
                      <a16:colId xmlns="" xmlns:a16="http://schemas.microsoft.com/office/drawing/2014/main" val="9349738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1447800" y="2221468"/>
            <a:ext cx="364202" cy="902732"/>
            <a:chOff x="1447800" y="2221468"/>
            <a:chExt cx="364202" cy="902732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1600200" y="2221468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447800" y="275486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lo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789198" y="2133600"/>
            <a:ext cx="364202" cy="870466"/>
            <a:chOff x="7209299" y="2209800"/>
            <a:chExt cx="364202" cy="870466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7391400" y="2209800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209299" y="2710934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hi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25037" y="2181241"/>
            <a:ext cx="556563" cy="902732"/>
            <a:chOff x="3962400" y="2181241"/>
            <a:chExt cx="556563" cy="902732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4191000" y="2181241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62400" y="2714641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mid</a:t>
              </a:r>
            </a:p>
          </p:txBody>
        </p:sp>
      </p:grpSp>
      <p:sp>
        <p:nvSpPr>
          <p:cNvPr id="18" name="Content Placeholder 3"/>
          <p:cNvSpPr txBox="1">
            <a:spLocks/>
          </p:cNvSpPr>
          <p:nvPr/>
        </p:nvSpPr>
        <p:spPr>
          <a:xfrm>
            <a:off x="381000" y="2939534"/>
            <a:ext cx="8503920" cy="45720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r>
              <a:rPr lang="en-AU" sz="2400" dirty="0"/>
              <a:t>Binary search 20 in a </a:t>
            </a:r>
            <a:r>
              <a:rPr lang="en-AU" sz="2400" b="1" u="sng" dirty="0"/>
              <a:t>sorted</a:t>
            </a:r>
            <a:r>
              <a:rPr lang="en-AU" sz="2400" dirty="0"/>
              <a:t> array</a:t>
            </a:r>
          </a:p>
          <a:p>
            <a:r>
              <a:rPr lang="en-AU" sz="2400" dirty="0"/>
              <a:t>Since 20 &lt; array[mid], </a:t>
            </a:r>
          </a:p>
          <a:p>
            <a:pPr lvl="1"/>
            <a:r>
              <a:rPr lang="en-AU" sz="2000" dirty="0">
                <a:solidFill>
                  <a:schemeClr val="tx1"/>
                </a:solidFill>
              </a:rPr>
              <a:t>Search from lo to mid (e.g., move hi to mid)</a:t>
            </a:r>
          </a:p>
          <a:p>
            <a:r>
              <a:rPr lang="en-AU" sz="2400" dirty="0"/>
              <a:t>Since 20 &gt; array[mid]</a:t>
            </a:r>
          </a:p>
          <a:p>
            <a:pPr lvl="1"/>
            <a:r>
              <a:rPr lang="en-AU" sz="2000" dirty="0">
                <a:solidFill>
                  <a:schemeClr val="tx1"/>
                </a:solidFill>
              </a:rPr>
              <a:t>Search from mid to hi (e.g., move lo to mid)</a:t>
            </a:r>
          </a:p>
          <a:p>
            <a:r>
              <a:rPr lang="en-AU" sz="2400" dirty="0"/>
              <a:t>…</a:t>
            </a:r>
          </a:p>
          <a:p>
            <a:pPr marL="457200" indent="-457200">
              <a:buFont typeface="+mj-lt"/>
              <a:buAutoNum type="arabicPeriod"/>
            </a:pPr>
            <a:endParaRPr lang="en-AU" sz="2400" dirty="0"/>
          </a:p>
          <a:p>
            <a:endParaRPr lang="en-AU" sz="1900" dirty="0">
              <a:solidFill>
                <a:srgbClr val="00B0F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667000" y="2227302"/>
            <a:ext cx="556563" cy="902732"/>
            <a:chOff x="3962400" y="2181241"/>
            <a:chExt cx="556563" cy="902732"/>
          </a:xfrm>
        </p:grpSpPr>
        <p:cxnSp>
          <p:nvCxnSpPr>
            <p:cNvPr id="20" name="Straight Arrow Connector 19"/>
            <p:cNvCxnSpPr/>
            <p:nvPr/>
          </p:nvCxnSpPr>
          <p:spPr>
            <a:xfrm flipV="1">
              <a:off x="4191000" y="2181241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962400" y="2714641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mid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276600" y="2221468"/>
            <a:ext cx="556563" cy="902732"/>
            <a:chOff x="3962400" y="2181241"/>
            <a:chExt cx="556563" cy="902732"/>
          </a:xfrm>
        </p:grpSpPr>
        <p:cxnSp>
          <p:nvCxnSpPr>
            <p:cNvPr id="23" name="Straight Arrow Connector 22"/>
            <p:cNvCxnSpPr/>
            <p:nvPr/>
          </p:nvCxnSpPr>
          <p:spPr>
            <a:xfrm flipV="1">
              <a:off x="4191000" y="2181241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962400" y="2714641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mid</a:t>
              </a:r>
            </a:p>
          </p:txBody>
        </p:sp>
      </p:grpSp>
      <p:pic>
        <p:nvPicPr>
          <p:cNvPr id="17" name="Picture 16" descr="A picture containing person, man, music, talking&#10;&#10;Description generated with very high confidence">
            <a:extLst>
              <a:ext uri="{FF2B5EF4-FFF2-40B4-BE49-F238E27FC236}">
                <a16:creationId xmlns="" xmlns:a16="http://schemas.microsoft.com/office/drawing/2014/main" id="{ACAACD0E-8E3B-43FA-827D-89199B992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82" y="3616960"/>
            <a:ext cx="3324437" cy="249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0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39685E-6 L -0.35 0.0032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00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4172E-6 L 0.13855 -0.00069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Algorithm for Binary Search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3440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1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//we are assuming indices range is 1 to N inclusive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hi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 + 1</a:t>
            </a: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hi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mid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floor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(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2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&gt;=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N &gt; 0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and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    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found at index lo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not found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="" xmlns:a16="http://schemas.microsoft.com/office/drawing/2014/main" id="{19B84080-426F-44EE-B46C-77A3292B8EA7}"/>
              </a:ext>
            </a:extLst>
          </p:cNvPr>
          <p:cNvSpPr txBox="1">
            <a:spLocks/>
          </p:cNvSpPr>
          <p:nvPr/>
        </p:nvSpPr>
        <p:spPr>
          <a:xfrm>
            <a:off x="4343400" y="1371600"/>
            <a:ext cx="4346448" cy="45720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Is this algorithm correct?</a:t>
            </a:r>
          </a:p>
          <a:p>
            <a:pPr marL="0" indent="0">
              <a:buFont typeface="Wingdings 2"/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To prove correctness, we need to show that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it </a:t>
            </a:r>
            <a:r>
              <a:rPr lang="en-AU" sz="1800" b="1" u="sng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always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 terminates, and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it returns correct result when it terminates</a:t>
            </a: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10761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latin typeface="Arial Black" panose="020B0A04020102020204" pitchFamily="34" charset="0"/>
              </a:rPr>
              <a:t>Does this algorithm </a:t>
            </a:r>
            <a:r>
              <a:rPr lang="en-AU" b="1" u="sng" dirty="0">
                <a:latin typeface="Arial Black" panose="020B0A04020102020204" pitchFamily="34" charset="0"/>
              </a:rPr>
              <a:t>always</a:t>
            </a:r>
            <a:r>
              <a:rPr lang="en-AU" dirty="0">
                <a:latin typeface="Arial Black" panose="020B0A04020102020204" pitchFamily="34" charset="0"/>
              </a:rPr>
              <a:t> terminate?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4041648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1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hi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N+1</a:t>
            </a: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hi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mid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floor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(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2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&gt;=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N&gt;0 and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    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found at index lo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not found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343400" y="3212068"/>
            <a:ext cx="4594826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This algorithm may never terminate in </a:t>
            </a:r>
            <a:r>
              <a:rPr lang="en-AU" sz="1800" b="1" dirty="0">
                <a:solidFill>
                  <a:srgbClr val="FF0000"/>
                </a:solidFill>
                <a:highlight>
                  <a:srgbClr val="FFFFFF"/>
                </a:highlight>
              </a:rPr>
              <a:t>some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 cases </a:t>
            </a: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286000" y="2209800"/>
            <a:ext cx="1447800" cy="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947984" y="4419600"/>
          <a:ext cx="31623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24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324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324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3246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324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947984" y="4851400"/>
          <a:ext cx="32004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/>
                        <a:t>5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5731798" y="5181600"/>
            <a:ext cx="364202" cy="902732"/>
            <a:chOff x="1447800" y="2221468"/>
            <a:chExt cx="364202" cy="902732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1600200" y="2221468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447800" y="275486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lo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400800" y="5225534"/>
            <a:ext cx="364202" cy="870466"/>
            <a:chOff x="7209299" y="2209800"/>
            <a:chExt cx="364202" cy="870466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7391400" y="2209800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209299" y="2710934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hi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315200" y="5715000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Key = 13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943600" y="3962400"/>
            <a:ext cx="0" cy="44553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715000" y="36692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mid</a:t>
            </a:r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3832194" y="2010770"/>
            <a:ext cx="4594826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</a:rPr>
              <a:t>Let us try to fix this </a:t>
            </a:r>
            <a:endParaRPr lang="en-AU" sz="1800" dirty="0">
              <a:solidFill>
                <a:srgbClr val="00B0F0"/>
              </a:solidFill>
              <a:latin typeface="CMSS10"/>
            </a:endParaRPr>
          </a:p>
        </p:txBody>
      </p:sp>
      <p:sp>
        <p:nvSpPr>
          <p:cNvPr id="19" name="Content Placeholder 4"/>
          <p:cNvSpPr txBox="1">
            <a:spLocks/>
          </p:cNvSpPr>
          <p:nvPr/>
        </p:nvSpPr>
        <p:spPr>
          <a:xfrm>
            <a:off x="3009900" y="1001404"/>
            <a:ext cx="6256020" cy="32766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indent="0">
              <a:lnSpc>
                <a:spcPct val="142857"/>
              </a:lnSpc>
              <a:spcBef>
                <a:spcPts val="0"/>
              </a:spcBef>
              <a:spcAft>
                <a:spcPts val="800"/>
              </a:spcAft>
              <a:buClr>
                <a:srgbClr val="333333"/>
              </a:buClr>
              <a:buSzPct val="100000"/>
              <a:buNone/>
            </a:pPr>
            <a:r>
              <a:rPr lang="en-US" sz="1400" b="1" u="sng" kern="0" dirty="0">
                <a:solidFill>
                  <a:srgbClr val="333333"/>
                </a:solidFill>
                <a:highlight>
                  <a:srgbClr val="FFFFFF"/>
                </a:highlight>
                <a:ea typeface="Arial"/>
                <a:cs typeface="Arial"/>
                <a:sym typeface="Arial"/>
              </a:rPr>
              <a:t>Enter your answers in MARS</a:t>
            </a:r>
          </a:p>
        </p:txBody>
      </p:sp>
    </p:spTree>
    <p:extLst>
      <p:ext uri="{BB962C8B-B14F-4D97-AF65-F5344CB8AC3E}">
        <p14:creationId xmlns:p14="http://schemas.microsoft.com/office/powerpoint/2010/main" val="916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21" grpId="0"/>
      <p:bldP spid="23" grpId="0"/>
      <p:bldP spid="19" grpId="0"/>
      <p:bldP spid="19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Does it always terminate?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3440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1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//we are assuming indices range is 1 to N inclusive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hi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 + 1</a:t>
            </a: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hi - 1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mid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floor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(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2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&gt;=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    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N &gt; 0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and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    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found at index lo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not found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="" xmlns:a16="http://schemas.microsoft.com/office/drawing/2014/main" id="{BA900A7D-4A6A-4C51-A005-DC94485D0797}"/>
              </a:ext>
            </a:extLst>
          </p:cNvPr>
          <p:cNvSpPr txBox="1">
            <a:spLocks/>
          </p:cNvSpPr>
          <p:nvPr/>
        </p:nvSpPr>
        <p:spPr>
          <a:xfrm>
            <a:off x="3581400" y="1524000"/>
            <a:ext cx="5106032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Proof that it always terminates</a:t>
            </a:r>
          </a:p>
          <a:p>
            <a:r>
              <a:rPr lang="en-AU" sz="1800" dirty="0">
                <a:highlight>
                  <a:srgbClr val="FFFFFF"/>
                </a:highlight>
              </a:rPr>
              <a:t>lo &lt; hi – 1implies that the difference between lo and hi is always at least 2</a:t>
            </a:r>
          </a:p>
          <a:p>
            <a:r>
              <a:rPr lang="en-AU" sz="1800" dirty="0">
                <a:highlight>
                  <a:srgbClr val="FFFFFF"/>
                </a:highlight>
              </a:rPr>
              <a:t>Therefore, lo &lt; mid &lt; hi.</a:t>
            </a:r>
          </a:p>
          <a:p>
            <a:r>
              <a:rPr lang="en-AU" sz="1800" dirty="0">
                <a:highlight>
                  <a:srgbClr val="FFFFFF"/>
                </a:highlight>
              </a:rPr>
              <a:t>Hence, the search space always shrinks (e.g., lo and hi get closer after every iteration of the while loop until lo </a:t>
            </a:r>
            <a:r>
              <a:rPr lang="en-AU" sz="1800" dirty="0">
                <a:highlight>
                  <a:srgbClr val="FFFFFF"/>
                </a:highlight>
                <a:latin typeface="Arial"/>
                <a:cs typeface="Arial"/>
              </a:rPr>
              <a:t>≥</a:t>
            </a:r>
            <a:r>
              <a:rPr lang="en-AU" sz="1800" dirty="0">
                <a:highlight>
                  <a:srgbClr val="FFFFFF"/>
                </a:highlight>
              </a:rPr>
              <a:t> hi – 1 in which case the algorithm terminates)</a:t>
            </a: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="" xmlns:a16="http://schemas.microsoft.com/office/drawing/2014/main" id="{B41EE7DA-125F-493A-902C-06A5F1D72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374210"/>
              </p:ext>
            </p:extLst>
          </p:nvPr>
        </p:nvGraphicFramePr>
        <p:xfrm>
          <a:off x="4947984" y="4648200"/>
          <a:ext cx="3162300" cy="370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324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324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324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3246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3246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7D363BC7-D2C7-4E39-8E17-4FF91CBF7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169973"/>
              </p:ext>
            </p:extLst>
          </p:nvPr>
        </p:nvGraphicFramePr>
        <p:xfrm>
          <a:off x="4947984" y="5080000"/>
          <a:ext cx="32004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00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00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400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0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00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/>
                        <a:t>5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2F396383-E426-432D-B2DA-8DE7E9AF99CE}"/>
              </a:ext>
            </a:extLst>
          </p:cNvPr>
          <p:cNvGrpSpPr/>
          <p:nvPr/>
        </p:nvGrpSpPr>
        <p:grpSpPr>
          <a:xfrm>
            <a:off x="5122198" y="5410200"/>
            <a:ext cx="364202" cy="902732"/>
            <a:chOff x="1447800" y="2221468"/>
            <a:chExt cx="364202" cy="9027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="" xmlns:a16="http://schemas.microsoft.com/office/drawing/2014/main" id="{A578A368-4B5D-4213-804A-B178315FE44A}"/>
                </a:ext>
              </a:extLst>
            </p:cNvPr>
            <p:cNvCxnSpPr/>
            <p:nvPr/>
          </p:nvCxnSpPr>
          <p:spPr>
            <a:xfrm flipV="1">
              <a:off x="1600200" y="2221468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B6E8D07C-053D-4B9D-A2F1-5B2685FC90D5}"/>
                </a:ext>
              </a:extLst>
            </p:cNvPr>
            <p:cNvSpPr txBox="1"/>
            <p:nvPr/>
          </p:nvSpPr>
          <p:spPr>
            <a:xfrm>
              <a:off x="1447800" y="2754868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lo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5C37654-430C-4036-A95E-9247611EEF1E}"/>
              </a:ext>
            </a:extLst>
          </p:cNvPr>
          <p:cNvGrpSpPr/>
          <p:nvPr/>
        </p:nvGrpSpPr>
        <p:grpSpPr>
          <a:xfrm>
            <a:off x="6400800" y="5454134"/>
            <a:ext cx="364202" cy="870466"/>
            <a:chOff x="7209299" y="2209800"/>
            <a:chExt cx="364202" cy="870466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="" xmlns:a16="http://schemas.microsoft.com/office/drawing/2014/main" id="{94AD2991-2E53-466B-9CD2-0992E27A7F99}"/>
                </a:ext>
              </a:extLst>
            </p:cNvPr>
            <p:cNvCxnSpPr/>
            <p:nvPr/>
          </p:nvCxnSpPr>
          <p:spPr>
            <a:xfrm flipV="1">
              <a:off x="7391400" y="2209800"/>
              <a:ext cx="0" cy="4572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23FC4AF0-C093-4318-8851-6BF54050032A}"/>
                </a:ext>
              </a:extLst>
            </p:cNvPr>
            <p:cNvSpPr txBox="1"/>
            <p:nvPr/>
          </p:nvSpPr>
          <p:spPr>
            <a:xfrm>
              <a:off x="7209299" y="2710934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hi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8DFC7CB4-E7EC-4E7C-A9E7-23B69CC987DB}"/>
              </a:ext>
            </a:extLst>
          </p:cNvPr>
          <p:cNvSpPr txBox="1"/>
          <p:nvPr/>
        </p:nvSpPr>
        <p:spPr>
          <a:xfrm>
            <a:off x="7315200" y="5943600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Key = 13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3A935D99-7A0B-4DE4-A9BF-5F4E8B764043}"/>
              </a:ext>
            </a:extLst>
          </p:cNvPr>
          <p:cNvCxnSpPr/>
          <p:nvPr/>
        </p:nvCxnSpPr>
        <p:spPr>
          <a:xfrm>
            <a:off x="5943600" y="4191000"/>
            <a:ext cx="0" cy="44553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E2DEA78-9A8A-449D-9CC6-A716DAC611E6}"/>
              </a:ext>
            </a:extLst>
          </p:cNvPr>
          <p:cNvSpPr txBox="1"/>
          <p:nvPr/>
        </p:nvSpPr>
        <p:spPr>
          <a:xfrm>
            <a:off x="5715000" y="38978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mid</a:t>
            </a:r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61AEFA06-0FF9-4A02-A55C-52A1EF7960CE}"/>
              </a:ext>
            </a:extLst>
          </p:cNvPr>
          <p:cNvSpPr/>
          <p:nvPr/>
        </p:nvSpPr>
        <p:spPr>
          <a:xfrm>
            <a:off x="1219200" y="1981200"/>
            <a:ext cx="1371600" cy="381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468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9067800" cy="758952"/>
          </a:xfrm>
        </p:spPr>
        <p:txBody>
          <a:bodyPr>
            <a:normAutofit/>
          </a:bodyPr>
          <a:lstStyle/>
          <a:p>
            <a:r>
              <a:rPr lang="en-AU" sz="3200" dirty="0">
                <a:latin typeface="Arial Black" panose="020B0A04020102020204" pitchFamily="34" charset="0"/>
              </a:rPr>
              <a:t>Expectations</a:t>
            </a:r>
            <a:endParaRPr lang="en-AU" sz="2800" dirty="0">
              <a:latin typeface="Arial Black" panose="020B0A040201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9144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You must take this unit seriously and work diligently.</a:t>
            </a: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The subject is arguably the most important for computer and technology related careers</a:t>
            </a:r>
          </a:p>
          <a:p>
            <a:pPr lvl="1"/>
            <a:r>
              <a:rPr lang="en-AU" sz="1800" dirty="0">
                <a:solidFill>
                  <a:srgbClr val="000000"/>
                </a:solidFill>
                <a:latin typeface="CMSS10"/>
              </a:rPr>
              <a:t>Big companies (e.g., Google, Microsoft, Facebook etc.) actively hunt for people good at algorithms and data structures</a:t>
            </a:r>
          </a:p>
          <a:p>
            <a:pPr lvl="1"/>
            <a:r>
              <a:rPr lang="en-AU" sz="1800" dirty="0">
                <a:solidFill>
                  <a:srgbClr val="000000"/>
                </a:solidFill>
                <a:latin typeface="CMSS10"/>
              </a:rPr>
              <a:t>The things you learn will help you throughout your career</a:t>
            </a:r>
          </a:p>
          <a:p>
            <a:pPr lvl="1"/>
            <a:r>
              <a:rPr lang="en-AU" sz="1800" dirty="0">
                <a:solidFill>
                  <a:srgbClr val="000000"/>
                </a:solidFill>
                <a:latin typeface="CMSS10"/>
              </a:rPr>
              <a:t>Expertise in algorithms and data structures is a must if you want to do research in computer science</a:t>
            </a: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This unit is </a:t>
            </a:r>
            <a:r>
              <a:rPr lang="en-AU" sz="2400" b="1" u="sng" dirty="0">
                <a:solidFill>
                  <a:srgbClr val="FF0000"/>
                </a:solidFill>
                <a:latin typeface="CMSS10"/>
              </a:rPr>
              <a:t>CHALLENGING</a:t>
            </a:r>
          </a:p>
          <a:p>
            <a:pPr lvl="1"/>
            <a:r>
              <a:rPr lang="en-AU" sz="1900" dirty="0">
                <a:solidFill>
                  <a:srgbClr val="000000"/>
                </a:solidFill>
                <a:latin typeface="CMSS10"/>
              </a:rPr>
              <a:t>You have to be on top of it from week 1 – you cannot pass if you think I can cover up the material close to the assessment deadlines</a:t>
            </a:r>
          </a:p>
          <a:p>
            <a:pPr lvl="1"/>
            <a:r>
              <a:rPr lang="en-AU" sz="1900" dirty="0">
                <a:solidFill>
                  <a:srgbClr val="000000"/>
                </a:solidFill>
                <a:latin typeface="CMSS10"/>
              </a:rPr>
              <a:t>Missing lectures or tutorials will require double the efforts to recover</a:t>
            </a:r>
          </a:p>
          <a:p>
            <a:pPr marL="274320" lvl="1" indent="0">
              <a:buNone/>
            </a:pPr>
            <a:r>
              <a:rPr lang="en-AU" sz="1900" b="1" dirty="0">
                <a:solidFill>
                  <a:srgbClr val="FF0000"/>
                </a:solidFill>
                <a:latin typeface="CMSS10"/>
              </a:rPr>
              <a:t>Good News:</a:t>
            </a:r>
            <a:r>
              <a:rPr lang="en-AU" sz="1900" dirty="0">
                <a:solidFill>
                  <a:srgbClr val="FF0000"/>
                </a:solidFill>
                <a:latin typeface="CMSS10"/>
              </a:rPr>
              <a:t> </a:t>
            </a:r>
            <a:r>
              <a:rPr lang="en-AU" sz="1900" dirty="0">
                <a:solidFill>
                  <a:schemeClr val="tx1"/>
                </a:solidFill>
                <a:latin typeface="CMSS10"/>
              </a:rPr>
              <a:t> If you work diligently, you will learn a lot and enjoy this unit</a:t>
            </a:r>
          </a:p>
          <a:p>
            <a:pPr marL="594360" lvl="2" indent="0">
              <a:buNone/>
            </a:pPr>
            <a:endParaRPr lang="en-AU" sz="1700" dirty="0">
              <a:solidFill>
                <a:schemeClr val="tx1"/>
              </a:solidFill>
              <a:latin typeface="CMSS10"/>
            </a:endParaRPr>
          </a:p>
          <a:p>
            <a:pPr marL="274320" lvl="1" indent="0">
              <a:buNone/>
            </a:pPr>
            <a:endParaRPr lang="en-AU" sz="1900" dirty="0">
              <a:solidFill>
                <a:schemeClr val="tx1"/>
              </a:solidFill>
              <a:latin typeface="CMSS10"/>
            </a:endParaRPr>
          </a:p>
          <a:p>
            <a:pPr marL="274320" lvl="1" indent="0">
              <a:buNone/>
            </a:pPr>
            <a:r>
              <a:rPr lang="en-AU" sz="1900" b="1" dirty="0">
                <a:solidFill>
                  <a:schemeClr val="tx1"/>
                </a:solidFill>
                <a:latin typeface="CMSS10"/>
              </a:rPr>
              <a:t>					</a:t>
            </a:r>
            <a:endParaRPr lang="en-AU" sz="1900" dirty="0">
              <a:solidFill>
                <a:srgbClr val="000000"/>
              </a:solidFill>
              <a:latin typeface="CMSS10"/>
            </a:endParaRPr>
          </a:p>
          <a:p>
            <a:pPr marL="274320" lvl="1" indent="0">
              <a:buNone/>
            </a:pPr>
            <a:endParaRPr lang="en-AU" sz="1900" dirty="0">
              <a:solidFill>
                <a:srgbClr val="000000"/>
              </a:solidFill>
              <a:latin typeface="CMSS10"/>
            </a:endParaRPr>
          </a:p>
          <a:p>
            <a:pPr marL="274320" lvl="1" indent="0">
              <a:buNone/>
            </a:pPr>
            <a:r>
              <a:rPr lang="en-AU" sz="1900" dirty="0">
                <a:solidFill>
                  <a:srgbClr val="000000"/>
                </a:solidFill>
                <a:latin typeface="CMSS10"/>
              </a:rPr>
              <a:t/>
            </a:r>
            <a:br>
              <a:rPr lang="en-AU" sz="1900" dirty="0">
                <a:solidFill>
                  <a:srgbClr val="000000"/>
                </a:solidFill>
                <a:latin typeface="CMSS10"/>
              </a:rPr>
            </a:br>
            <a:endParaRPr lang="en-AU" sz="1900" dirty="0">
              <a:solidFill>
                <a:srgbClr val="000000"/>
              </a:solidFill>
              <a:latin typeface="CMSS10"/>
            </a:endParaRP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680E31B-51D7-4041-8A86-DA100B8B72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072" y="3534007"/>
            <a:ext cx="3276600" cy="287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Correctness using Loop Invariant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37448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1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hi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 + 1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// </a:t>
            </a:r>
            <a:r>
              <a:rPr lang="en-AU" sz="1800" b="1" u="sng" dirty="0">
                <a:solidFill>
                  <a:srgbClr val="00B050"/>
                </a:solidFill>
                <a:highlight>
                  <a:srgbClr val="FFFFFF"/>
                </a:highlight>
              </a:rPr>
              <a:t>LI: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array[1 … N] if and only if (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) key in array[lo … hi - 1]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hi - 1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   // </a:t>
            </a:r>
            <a:r>
              <a:rPr lang="en-AU" sz="1800" b="1" u="sng" dirty="0">
                <a:solidFill>
                  <a:srgbClr val="00B050"/>
                </a:solidFill>
                <a:highlight>
                  <a:srgbClr val="FFFFFF"/>
                </a:highlight>
              </a:rPr>
              <a:t>LI: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key in array[1 … N] 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array[lo … hi-1]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mid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floor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(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2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&gt;=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      // key in array[1 … N] 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array[mid … hi-1]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      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      // </a:t>
            </a:r>
            <a:r>
              <a:rPr lang="en-AU" sz="1800" b="1" u="sng" dirty="0">
                <a:solidFill>
                  <a:srgbClr val="00B050"/>
                </a:solidFill>
                <a:highlight>
                  <a:srgbClr val="FFFFFF"/>
                </a:highlight>
              </a:rPr>
              <a:t>LI: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key in array[1 … N] 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array[lo … hi-1]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      // key in array[1 … N] 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array[lo … mid-1]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      //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u="sng" dirty="0">
                <a:solidFill>
                  <a:srgbClr val="00B050"/>
                </a:solidFill>
                <a:highlight>
                  <a:srgbClr val="FFFFFF"/>
                </a:highlight>
              </a:rPr>
              <a:t>LI: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array[1 … N] 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array[lo … hi-1]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//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u="sng" dirty="0">
                <a:solidFill>
                  <a:srgbClr val="00B050"/>
                </a:solidFill>
                <a:highlight>
                  <a:srgbClr val="FFFFFF"/>
                </a:highlight>
              </a:rPr>
              <a:t>LI: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array[1 … N] 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array[lo … hi-1]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505200" y="990600"/>
            <a:ext cx="5562600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B05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800" dirty="0">
              <a:solidFill>
                <a:srgbClr val="00B05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800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300" dirty="0">
              <a:highlight>
                <a:srgbClr val="FFFFFF"/>
              </a:highlight>
            </a:endParaRP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8677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Correctness using Loop Invariant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37448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// </a:t>
            </a:r>
            <a:r>
              <a:rPr lang="en-AU" sz="1800" b="1" u="sng" dirty="0">
                <a:solidFill>
                  <a:srgbClr val="00B050"/>
                </a:solidFill>
                <a:highlight>
                  <a:srgbClr val="FFFFFF"/>
                </a:highlight>
              </a:rPr>
              <a:t>LI: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array[1 … N] if and only if (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) key in array[lo … hi - 1]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&lt;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hi - 1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mid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floor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 (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+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2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&gt;=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else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hi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mid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//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u="sng" dirty="0">
                <a:solidFill>
                  <a:srgbClr val="00B050"/>
                </a:solidFill>
                <a:highlight>
                  <a:srgbClr val="FFFFFF"/>
                </a:highlight>
              </a:rPr>
              <a:t>LI: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array[1 … N] 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key in array[lo … hi-1]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//  lo 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</a:rPr>
              <a:t>≥ hi – 1 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  <a:sym typeface="Wingdings" panose="05000000000000000000" pitchFamily="2" charset="2"/>
              </a:rPr>
              <a:t> lo + 1 ≥ hi 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</a:rPr>
              <a:t>                      ----     (A)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</a:rPr>
              <a:t>//  lo &lt; hi 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  <a:sym typeface="Wingdings" panose="05000000000000000000" pitchFamily="2" charset="2"/>
              </a:rPr>
              <a:t> lo + 1 ≤ hi                             ----     (B)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  <a:sym typeface="Wingdings" panose="05000000000000000000" pitchFamily="2" charset="2"/>
              </a:rPr>
              <a:t>// From (A) and (B): lo + 1 = hi  lo = hi - 1</a:t>
            </a:r>
            <a:endParaRPr lang="en-AU" sz="1800" dirty="0">
              <a:solidFill>
                <a:srgbClr val="00B050"/>
              </a:solidFill>
              <a:highlight>
                <a:srgbClr val="FFFFFF"/>
              </a:highlight>
              <a:latin typeface="Arial"/>
              <a:cs typeface="Arial"/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</a:rPr>
              <a:t>// Hence,  key in array[1 … N] 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</a:rPr>
              <a:t>iff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  <a:latin typeface="Arial"/>
                <a:cs typeface="Arial"/>
              </a:rPr>
              <a:t> key in array[lo … lo];   (Proof Complete)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N &gt; 0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and 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array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lo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key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    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found at index lo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    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print(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key not found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505200" y="990600"/>
            <a:ext cx="5562600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B05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800" dirty="0">
              <a:solidFill>
                <a:srgbClr val="00B05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800" dirty="0"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300" dirty="0">
              <a:highlight>
                <a:srgbClr val="FFFFFF"/>
              </a:highlight>
            </a:endParaRP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3934472" y="1798093"/>
            <a:ext cx="5106032" cy="4572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Note:  lo &lt; hi when loop terminates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, because</a:t>
            </a:r>
          </a:p>
          <a:p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lo &lt; mid &lt; hi in each iteration and </a:t>
            </a:r>
          </a:p>
          <a:p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we update either lo to be mid or hi to be mid</a:t>
            </a:r>
          </a:p>
          <a:p>
            <a:pPr marL="0" indent="0">
              <a:buNone/>
            </a:pPr>
            <a:endParaRPr lang="en-AU" sz="1800" dirty="0">
              <a:solidFill>
                <a:srgbClr val="FF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282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Part 2: Outline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MSS10"/>
              </a:rPr>
              <a:t>Proving Correctness of Algorithms</a:t>
            </a:r>
          </a:p>
          <a:p>
            <a:pPr lvl="1"/>
            <a:r>
              <a:rPr lang="en-AU" sz="1900" dirty="0">
                <a:solidFill>
                  <a:schemeClr val="bg1">
                    <a:lumMod val="65000"/>
                  </a:schemeClr>
                </a:solidFill>
                <a:latin typeface="CMSS10"/>
              </a:rPr>
              <a:t>Finding Minimum</a:t>
            </a:r>
          </a:p>
          <a:p>
            <a:pPr lvl="1"/>
            <a:r>
              <a:rPr lang="en-AU" sz="1900" dirty="0">
                <a:solidFill>
                  <a:schemeClr val="bg1">
                    <a:lumMod val="65000"/>
                  </a:schemeClr>
                </a:solidFill>
                <a:latin typeface="CMSS10"/>
              </a:rPr>
              <a:t>Binary Search</a:t>
            </a:r>
          </a:p>
          <a:p>
            <a:r>
              <a:rPr lang="en-AU" sz="2400" dirty="0">
                <a:solidFill>
                  <a:srgbClr val="00B050"/>
                </a:solidFill>
                <a:latin typeface="CMSS10"/>
              </a:rPr>
              <a:t>Complexity Analysis (Recap)</a:t>
            </a:r>
          </a:p>
          <a:p>
            <a:r>
              <a:rPr lang="en-AU" sz="2400" dirty="0">
                <a:latin typeface="CMSS10"/>
              </a:rPr>
              <a:t>Solving Recurrence Relations</a:t>
            </a:r>
          </a:p>
          <a:p>
            <a:endParaRPr lang="en-AU" sz="2400" dirty="0">
              <a:solidFill>
                <a:srgbClr val="00B05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1156647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Complexity Analysis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143000"/>
            <a:ext cx="8503920" cy="4572000"/>
          </a:xfrm>
        </p:spPr>
        <p:txBody>
          <a:bodyPr>
            <a:noAutofit/>
          </a:bodyPr>
          <a:lstStyle/>
          <a:p>
            <a:r>
              <a:rPr lang="en-AU" sz="2400" dirty="0"/>
              <a:t>Time complexity</a:t>
            </a:r>
          </a:p>
          <a:p>
            <a:pPr lvl="1"/>
            <a:r>
              <a:rPr lang="en-AU" sz="1900" dirty="0"/>
              <a:t>The amount of time taken by an algorithm to run as a function of the input size</a:t>
            </a:r>
          </a:p>
          <a:p>
            <a:r>
              <a:rPr lang="en-AU" sz="2400" dirty="0"/>
              <a:t>Space complexity</a:t>
            </a:r>
          </a:p>
          <a:p>
            <a:pPr lvl="1"/>
            <a:r>
              <a:rPr lang="en-AU" sz="1900" dirty="0"/>
              <a:t>The amount of space taken by an algorithm to run as a function of the input size</a:t>
            </a:r>
          </a:p>
          <a:p>
            <a:r>
              <a:rPr lang="en-AU" sz="2400" dirty="0"/>
              <a:t>Worst-case complexity</a:t>
            </a:r>
          </a:p>
          <a:p>
            <a:r>
              <a:rPr lang="en-AU" sz="2400" dirty="0"/>
              <a:t>Best-case complexity</a:t>
            </a:r>
          </a:p>
          <a:p>
            <a:r>
              <a:rPr lang="en-AU" sz="2400" dirty="0"/>
              <a:t>Average-case complexity</a:t>
            </a:r>
          </a:p>
          <a:p>
            <a:endParaRPr lang="en-AU" sz="2400" dirty="0"/>
          </a:p>
          <a:p>
            <a:endParaRPr lang="en-AU" sz="19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71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8ABAB5-AA6F-4D23-A5DF-F656131A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Recap from FIT1045: Complexity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E80A5EB-4D0E-4D11-9D66-5B8695F5E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1AFD3FA-1043-44F0-849C-92580D6C3F1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16992" y="1413200"/>
            <a:ext cx="8503920" cy="4572000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How to compute time complexity?</a:t>
            </a:r>
          </a:p>
          <a:p>
            <a:r>
              <a:rPr lang="en-AU" dirty="0"/>
              <a:t>Count the number of steps taken by the algorithm as a function of input size, e.g., </a:t>
            </a:r>
            <a:r>
              <a:rPr lang="en-US" sz="2800" dirty="0">
                <a:latin typeface="Arial" pitchFamily="34" charset="0"/>
                <a:sym typeface="Wingdings" panose="05000000000000000000" pitchFamily="2" charset="2"/>
              </a:rPr>
              <a:t>2N</a:t>
            </a:r>
            <a:r>
              <a:rPr lang="en-US" sz="2800" baseline="30000" dirty="0">
                <a:latin typeface="Arial" pitchFamily="34" charset="0"/>
                <a:sym typeface="Wingdings" panose="05000000000000000000" pitchFamily="2" charset="2"/>
              </a:rPr>
              <a:t>2 </a:t>
            </a:r>
            <a:r>
              <a:rPr lang="en-US" sz="2800" dirty="0">
                <a:latin typeface="Arial" pitchFamily="34" charset="0"/>
                <a:sym typeface="Wingdings" panose="05000000000000000000" pitchFamily="2" charset="2"/>
              </a:rPr>
              <a:t>+10N + 100 </a:t>
            </a:r>
          </a:p>
          <a:p>
            <a:r>
              <a:rPr lang="en-AU" dirty="0"/>
              <a:t>The big-O notation of this function is its complexity, e.g., </a:t>
            </a:r>
            <a:r>
              <a:rPr lang="en-US" sz="2400" dirty="0">
                <a:latin typeface="Arial" pitchFamily="34" charset="0"/>
                <a:sym typeface="Wingdings" panose="05000000000000000000" pitchFamily="2" charset="2"/>
              </a:rPr>
              <a:t>2N</a:t>
            </a:r>
            <a:r>
              <a:rPr lang="en-US" sz="2400" baseline="30000" dirty="0">
                <a:latin typeface="Arial" pitchFamily="34" charset="0"/>
                <a:sym typeface="Wingdings" panose="05000000000000000000" pitchFamily="2" charset="2"/>
              </a:rPr>
              <a:t>2 </a:t>
            </a:r>
            <a:r>
              <a:rPr lang="en-US" sz="2400" dirty="0">
                <a:latin typeface="Arial" pitchFamily="34" charset="0"/>
                <a:sym typeface="Wingdings" panose="05000000000000000000" pitchFamily="2" charset="2"/>
              </a:rPr>
              <a:t>+10N + 100  </a:t>
            </a:r>
            <a:r>
              <a:rPr lang="en-AU" dirty="0"/>
              <a:t>O(</a:t>
            </a:r>
            <a:r>
              <a:rPr lang="en-US" sz="2400" dirty="0">
                <a:latin typeface="Arial" pitchFamily="34" charset="0"/>
                <a:sym typeface="Wingdings" panose="05000000000000000000" pitchFamily="2" charset="2"/>
              </a:rPr>
              <a:t>N</a:t>
            </a:r>
            <a:r>
              <a:rPr lang="en-US" sz="2400" baseline="30000" dirty="0">
                <a:latin typeface="Arial" pitchFamily="34" charset="0"/>
                <a:sym typeface="Wingdings" panose="05000000000000000000" pitchFamily="2" charset="2"/>
              </a:rPr>
              <a:t>2</a:t>
            </a:r>
            <a:r>
              <a:rPr lang="en-A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088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304800"/>
            <a:ext cx="8534400" cy="1143000"/>
          </a:xfrm>
        </p:spPr>
        <p:txBody>
          <a:bodyPr vert="horz" lIns="35717" tIns="35717" rIns="35717" bIns="35717" anchor="b"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Recap from FIT1045: Big-O notation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141058" y="1056566"/>
            <a:ext cx="4202342" cy="5518738"/>
          </a:xfrm>
        </p:spPr>
        <p:txBody>
          <a:bodyPr vert="horz" lIns="35717" tIns="35717" rIns="35717" bIns="35717">
            <a:normAutofit/>
          </a:bodyPr>
          <a:lstStyle/>
          <a:p>
            <a:pPr marL="402938" lvl="1" indent="0">
              <a:spcBef>
                <a:spcPts val="1266"/>
              </a:spcBef>
              <a:buNone/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</a:rPr>
              <a:t>Let N be the number of days</a:t>
            </a:r>
          </a:p>
          <a:p>
            <a:pPr lvl="1">
              <a:spcBef>
                <a:spcPts val="1266"/>
              </a:spcBef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</a:rPr>
              <a:t># of rabbits </a:t>
            </a: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 2N</a:t>
            </a:r>
            <a:r>
              <a:rPr lang="en-US" sz="1687" baseline="30000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2</a:t>
            </a:r>
          </a:p>
          <a:p>
            <a:pPr lvl="1">
              <a:spcBef>
                <a:spcPts val="1266"/>
              </a:spcBef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# of goats  10N </a:t>
            </a:r>
          </a:p>
          <a:p>
            <a:pPr lvl="1">
              <a:spcBef>
                <a:spcPts val="1266"/>
              </a:spcBef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# of lions  100</a:t>
            </a:r>
          </a:p>
          <a:p>
            <a:pPr lvl="1">
              <a:spcBef>
                <a:spcPts val="1266"/>
              </a:spcBef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#total population  2N</a:t>
            </a:r>
            <a:r>
              <a:rPr lang="en-US" sz="1687" baseline="30000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2 </a:t>
            </a: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+10N + 100 </a:t>
            </a:r>
          </a:p>
          <a:p>
            <a:pPr lvl="1">
              <a:spcBef>
                <a:spcPts val="1266"/>
              </a:spcBef>
            </a:pPr>
            <a:endParaRPr lang="en-US" sz="1687" dirty="0">
              <a:solidFill>
                <a:schemeClr val="tx1"/>
              </a:solidFill>
              <a:latin typeface="Arial" pitchFamily="34" charset="0"/>
              <a:sym typeface="Wingdings" panose="05000000000000000000" pitchFamily="2" charset="2"/>
            </a:endParaRPr>
          </a:p>
          <a:p>
            <a:pPr lvl="1">
              <a:spcBef>
                <a:spcPts val="1266"/>
              </a:spcBef>
              <a:buFont typeface="Wingdings" panose="05000000000000000000" pitchFamily="2" charset="2"/>
              <a:buChar char="ü"/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The population grows mainly because of growth rate of rabbits</a:t>
            </a:r>
          </a:p>
          <a:p>
            <a:pPr lvl="1">
              <a:spcBef>
                <a:spcPts val="1266"/>
              </a:spcBef>
              <a:buFont typeface="Wingdings" panose="05000000000000000000" pitchFamily="2" charset="2"/>
              <a:buChar char="ü"/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For large values of N, # of other animals is insignificant as compared to the # of rabbits</a:t>
            </a:r>
          </a:p>
          <a:p>
            <a:pPr lvl="1">
              <a:spcBef>
                <a:spcPts val="1266"/>
              </a:spcBef>
              <a:buFont typeface="Wingdings" panose="05000000000000000000" pitchFamily="2" charset="2"/>
              <a:buChar char="ü"/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We can say population grows in “</a:t>
            </a:r>
            <a:r>
              <a:rPr lang="en-US" sz="1687" b="1" u="sng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O</a:t>
            </a: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rder of rabbits’ growth” </a:t>
            </a:r>
          </a:p>
          <a:p>
            <a:pPr lvl="1">
              <a:spcBef>
                <a:spcPts val="1266"/>
              </a:spcBef>
              <a:buFont typeface="Wingdings" panose="05000000000000000000" pitchFamily="2" charset="2"/>
              <a:buChar char="ü"/>
            </a:pP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i.e., population growth is O(N</a:t>
            </a:r>
            <a:r>
              <a:rPr lang="en-US" sz="1687" baseline="30000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2</a:t>
            </a:r>
            <a:r>
              <a:rPr lang="en-US" sz="1687" dirty="0">
                <a:solidFill>
                  <a:schemeClr val="tx1"/>
                </a:solidFill>
                <a:latin typeface="Arial" pitchFamily="34" charset="0"/>
                <a:sym typeface="Wingdings" panose="05000000000000000000" pitchFamily="2" charset="2"/>
              </a:rPr>
              <a:t>)</a:t>
            </a:r>
          </a:p>
          <a:p>
            <a:pPr lvl="1">
              <a:spcBef>
                <a:spcPts val="1266"/>
              </a:spcBef>
            </a:pPr>
            <a:endParaRPr lang="en-US" sz="1687" dirty="0">
              <a:solidFill>
                <a:schemeClr val="tx1"/>
              </a:solidFill>
              <a:latin typeface="Arial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4648200" y="1056566"/>
          <a:ext cx="4191000" cy="5635115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="" xmlns:a16="http://schemas.microsoft.com/office/drawing/2014/main" val="1259131528"/>
                    </a:ext>
                  </a:extLst>
                </a:gridCol>
                <a:gridCol w="838200">
                  <a:extLst>
                    <a:ext uri="{9D8B030D-6E8A-4147-A177-3AD203B41FA5}">
                      <a16:colId xmlns="" xmlns:a16="http://schemas.microsoft.com/office/drawing/2014/main" val="2328834098"/>
                    </a:ext>
                  </a:extLst>
                </a:gridCol>
                <a:gridCol w="838200">
                  <a:extLst>
                    <a:ext uri="{9D8B030D-6E8A-4147-A177-3AD203B41FA5}">
                      <a16:colId xmlns="" xmlns:a16="http://schemas.microsoft.com/office/drawing/2014/main" val="3766216934"/>
                    </a:ext>
                  </a:extLst>
                </a:gridCol>
                <a:gridCol w="838200">
                  <a:extLst>
                    <a:ext uri="{9D8B030D-6E8A-4147-A177-3AD203B41FA5}">
                      <a16:colId xmlns="" xmlns:a16="http://schemas.microsoft.com/office/drawing/2014/main" val="1705399675"/>
                    </a:ext>
                  </a:extLst>
                </a:gridCol>
                <a:gridCol w="838200">
                  <a:extLst>
                    <a:ext uri="{9D8B030D-6E8A-4147-A177-3AD203B41FA5}">
                      <a16:colId xmlns="" xmlns:a16="http://schemas.microsoft.com/office/drawing/2014/main" val="3349537468"/>
                    </a:ext>
                  </a:extLst>
                </a:gridCol>
              </a:tblGrid>
              <a:tr h="24345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rabbits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goats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lions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78826659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76671009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29689724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07264340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0873289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86633830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7343542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61088773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7661947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69396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42288793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0901221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69829167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69412768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61906704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48086105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772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05187149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848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22744999"/>
                  </a:ext>
                </a:extLst>
              </a:tr>
              <a:tr h="170575"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2000000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10000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700" b="0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2010100</a:t>
                      </a:r>
                    </a:p>
                  </a:txBody>
                  <a:tcPr marL="5358" marR="5358" marT="5358" marB="32147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10204833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5E17F6D-4CD7-446D-B8CF-6AF96977F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0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774703" y="998730"/>
            <a:ext cx="3949189" cy="5518738"/>
          </a:xfrm>
        </p:spPr>
        <p:txBody>
          <a:bodyPr vert="horz" lIns="35717" tIns="35717" rIns="35717" bIns="35717">
            <a:normAutofit/>
          </a:bodyPr>
          <a:lstStyle/>
          <a:p>
            <a:pPr marL="402938" lvl="1" indent="0">
              <a:spcBef>
                <a:spcPts val="1266"/>
              </a:spcBef>
              <a:buNone/>
            </a:pPr>
            <a:r>
              <a:rPr lang="en-US" sz="1125" dirty="0">
                <a:latin typeface="Arial" pitchFamily="34" charset="0"/>
              </a:rPr>
              <a:t>Let N be the number of days</a:t>
            </a:r>
          </a:p>
          <a:p>
            <a:pPr lvl="1">
              <a:spcBef>
                <a:spcPts val="1266"/>
              </a:spcBef>
            </a:pPr>
            <a:r>
              <a:rPr lang="en-US" sz="1125" dirty="0">
                <a:latin typeface="Arial" pitchFamily="34" charset="0"/>
              </a:rPr>
              <a:t># of rabbits </a:t>
            </a:r>
            <a:r>
              <a:rPr lang="en-US" sz="1125" dirty="0">
                <a:latin typeface="Arial" pitchFamily="34" charset="0"/>
                <a:sym typeface="Wingdings" panose="05000000000000000000" pitchFamily="2" charset="2"/>
              </a:rPr>
              <a:t> 2N</a:t>
            </a:r>
            <a:r>
              <a:rPr lang="en-US" sz="1125" baseline="30000" dirty="0">
                <a:latin typeface="Arial" pitchFamily="34" charset="0"/>
                <a:sym typeface="Wingdings" panose="05000000000000000000" pitchFamily="2" charset="2"/>
              </a:rPr>
              <a:t>2</a:t>
            </a:r>
          </a:p>
          <a:p>
            <a:pPr lvl="1">
              <a:spcBef>
                <a:spcPts val="1266"/>
              </a:spcBef>
            </a:pPr>
            <a:r>
              <a:rPr lang="en-US" sz="1125" dirty="0">
                <a:latin typeface="Arial" pitchFamily="34" charset="0"/>
                <a:sym typeface="Wingdings" panose="05000000000000000000" pitchFamily="2" charset="2"/>
              </a:rPr>
              <a:t># of goats  10N </a:t>
            </a:r>
          </a:p>
          <a:p>
            <a:pPr lvl="1">
              <a:spcBef>
                <a:spcPts val="1266"/>
              </a:spcBef>
            </a:pPr>
            <a:r>
              <a:rPr lang="en-US" sz="1125" dirty="0">
                <a:latin typeface="Arial" pitchFamily="34" charset="0"/>
                <a:sym typeface="Wingdings" panose="05000000000000000000" pitchFamily="2" charset="2"/>
              </a:rPr>
              <a:t># of lions  100</a:t>
            </a:r>
          </a:p>
          <a:p>
            <a:pPr lvl="1">
              <a:spcBef>
                <a:spcPts val="1266"/>
              </a:spcBef>
            </a:pPr>
            <a:r>
              <a:rPr lang="en-US" sz="1125" dirty="0">
                <a:latin typeface="Arial" pitchFamily="34" charset="0"/>
                <a:sym typeface="Wingdings" panose="05000000000000000000" pitchFamily="2" charset="2"/>
              </a:rPr>
              <a:t>#total  2N</a:t>
            </a:r>
            <a:r>
              <a:rPr lang="en-US" sz="1125" baseline="30000" dirty="0">
                <a:latin typeface="Arial" pitchFamily="34" charset="0"/>
                <a:sym typeface="Wingdings" panose="05000000000000000000" pitchFamily="2" charset="2"/>
              </a:rPr>
              <a:t>2</a:t>
            </a:r>
            <a:r>
              <a:rPr lang="en-US" sz="1125" dirty="0">
                <a:latin typeface="Arial" pitchFamily="34" charset="0"/>
                <a:sym typeface="Wingdings" panose="05000000000000000000" pitchFamily="2" charset="2"/>
              </a:rPr>
              <a:t>+10N+100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="" xmlns:a16="http://schemas.microsoft.com/office/drawing/2014/main" id="{F3E78737-F7BD-483F-BFCD-276B5BC0910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989838" y="2141730"/>
          <a:ext cx="6944314" cy="4476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2">
            <a:extLst>
              <a:ext uri="{FF2B5EF4-FFF2-40B4-BE49-F238E27FC236}">
                <a16:creationId xmlns="" xmlns:a16="http://schemas.microsoft.com/office/drawing/2014/main" id="{7324ADC4-9D7D-436F-9E5E-7C3FD10802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-304800"/>
            <a:ext cx="8534400" cy="1143000"/>
          </a:xfrm>
        </p:spPr>
        <p:txBody>
          <a:bodyPr vert="horz" lIns="35717" tIns="35717" rIns="35717" bIns="35717" anchor="b"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Recap from FIT1045: Big-O notation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D8985D1-EE84-4706-8F06-3A1C001FF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415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300914" y="1219200"/>
            <a:ext cx="7630819" cy="4412382"/>
          </a:xfrm>
        </p:spPr>
        <p:txBody>
          <a:bodyPr vert="horz" lIns="35717" tIns="35717" rIns="35717" bIns="35717">
            <a:normAutofit fontScale="77500" lnSpcReduction="20000"/>
          </a:bodyPr>
          <a:lstStyle/>
          <a:p>
            <a:pPr>
              <a:spcBef>
                <a:spcPts val="1266"/>
              </a:spcBef>
            </a:pPr>
            <a:r>
              <a:rPr lang="en-US" sz="2180" dirty="0">
                <a:latin typeface="Arial" pitchFamily="34" charset="0"/>
              </a:rPr>
              <a:t>Typically, we use the following simplification rules</a:t>
            </a:r>
          </a:p>
          <a:p>
            <a:pPr lvl="1">
              <a:spcBef>
                <a:spcPts val="1266"/>
              </a:spcBef>
            </a:pPr>
            <a:r>
              <a:rPr lang="en-US" sz="1758" dirty="0">
                <a:latin typeface="Arial" pitchFamily="34" charset="0"/>
              </a:rPr>
              <a:t>If function is a product of several terms, any constants that do not depend on N can be ignored</a:t>
            </a:r>
          </a:p>
          <a:p>
            <a:pPr lvl="1">
              <a:spcBef>
                <a:spcPts val="1266"/>
              </a:spcBef>
            </a:pPr>
            <a:r>
              <a:rPr lang="en-US" sz="1758" dirty="0">
                <a:latin typeface="Arial" pitchFamily="34" charset="0"/>
              </a:rPr>
              <a:t>If function is a sum of several terms, if there is one with the largest growth rate, it can be kept and others can be omitted</a:t>
            </a:r>
          </a:p>
          <a:p>
            <a:pPr>
              <a:spcBef>
                <a:spcPts val="1266"/>
              </a:spcBef>
            </a:pPr>
            <a:r>
              <a:rPr lang="en-US" sz="2180" dirty="0">
                <a:latin typeface="Arial" pitchFamily="34" charset="0"/>
              </a:rPr>
              <a:t>E.g.,</a:t>
            </a:r>
          </a:p>
          <a:p>
            <a:pPr lvl="1">
              <a:spcBef>
                <a:spcPts val="1266"/>
              </a:spcBef>
            </a:pP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12 N</a:t>
            </a:r>
            <a:r>
              <a:rPr lang="en-US" sz="1969" b="1" baseline="30000" dirty="0">
                <a:solidFill>
                  <a:srgbClr val="572314"/>
                </a:solidFill>
                <a:latin typeface="Arial" pitchFamily="34" charset="0"/>
              </a:rPr>
              <a:t>2</a:t>
            </a: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 + 4 N</a:t>
            </a:r>
            <a:r>
              <a:rPr lang="en-US" sz="1969" b="1" baseline="30000" dirty="0">
                <a:solidFill>
                  <a:srgbClr val="572314"/>
                </a:solidFill>
                <a:latin typeface="Arial" pitchFamily="34" charset="0"/>
              </a:rPr>
              <a:t>3</a:t>
            </a: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 </a:t>
            </a:r>
          </a:p>
          <a:p>
            <a:pPr lvl="2">
              <a:spcBef>
                <a:spcPts val="1266"/>
              </a:spcBef>
            </a:pPr>
            <a:r>
              <a:rPr lang="en-US" sz="1547" b="1" dirty="0">
                <a:solidFill>
                  <a:srgbClr val="572314"/>
                </a:solidFill>
                <a:latin typeface="Arial" pitchFamily="34" charset="0"/>
                <a:sym typeface="Wingdings" panose="05000000000000000000" pitchFamily="2" charset="2"/>
              </a:rPr>
              <a:t> </a:t>
            </a:r>
            <a:r>
              <a:rPr lang="en-US" sz="1547" b="1" dirty="0">
                <a:solidFill>
                  <a:srgbClr val="572314"/>
                </a:solidFill>
                <a:latin typeface="Arial" pitchFamily="34" charset="0"/>
              </a:rPr>
              <a:t>O(</a:t>
            </a:r>
            <a:r>
              <a:rPr lang="en-US" sz="1687" b="1" dirty="0">
                <a:solidFill>
                  <a:srgbClr val="572314"/>
                </a:solidFill>
                <a:latin typeface="Arial" pitchFamily="34" charset="0"/>
              </a:rPr>
              <a:t>N</a:t>
            </a:r>
            <a:r>
              <a:rPr lang="en-US" sz="1687" b="1" baseline="30000" dirty="0">
                <a:solidFill>
                  <a:srgbClr val="572314"/>
                </a:solidFill>
                <a:latin typeface="Arial" pitchFamily="34" charset="0"/>
              </a:rPr>
              <a:t>3</a:t>
            </a:r>
            <a:r>
              <a:rPr lang="en-US" sz="1547" b="1" dirty="0">
                <a:solidFill>
                  <a:srgbClr val="572314"/>
                </a:solidFill>
                <a:latin typeface="Arial" pitchFamily="34" charset="0"/>
              </a:rPr>
              <a:t>)</a:t>
            </a:r>
          </a:p>
          <a:p>
            <a:pPr lvl="1">
              <a:spcBef>
                <a:spcPts val="1266"/>
              </a:spcBef>
            </a:pP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12 N</a:t>
            </a:r>
            <a:r>
              <a:rPr lang="en-US" sz="1969" b="1" baseline="30000" dirty="0">
                <a:solidFill>
                  <a:srgbClr val="572314"/>
                </a:solidFill>
                <a:latin typeface="Arial" pitchFamily="34" charset="0"/>
              </a:rPr>
              <a:t>2</a:t>
            </a: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 + 3 N log(N)</a:t>
            </a:r>
            <a:endParaRPr lang="en-US" sz="1687" b="1" dirty="0">
              <a:solidFill>
                <a:srgbClr val="572314"/>
              </a:solidFill>
              <a:latin typeface="Arial" pitchFamily="34" charset="0"/>
            </a:endParaRPr>
          </a:p>
          <a:p>
            <a:pPr lvl="2">
              <a:spcBef>
                <a:spcPts val="1266"/>
              </a:spcBef>
            </a:pPr>
            <a:r>
              <a:rPr lang="en-US" sz="1266" b="1" dirty="0">
                <a:solidFill>
                  <a:srgbClr val="572314"/>
                </a:solidFill>
                <a:latin typeface="Arial" pitchFamily="34" charset="0"/>
                <a:sym typeface="Wingdings" panose="05000000000000000000" pitchFamily="2" charset="2"/>
              </a:rPr>
              <a:t> </a:t>
            </a:r>
            <a:r>
              <a:rPr lang="en-US" sz="1266" b="1" dirty="0">
                <a:solidFill>
                  <a:srgbClr val="572314"/>
                </a:solidFill>
                <a:latin typeface="Arial" pitchFamily="34" charset="0"/>
              </a:rPr>
              <a:t>O(N</a:t>
            </a:r>
            <a:r>
              <a:rPr lang="en-US" sz="1266" b="1" baseline="30000" dirty="0">
                <a:solidFill>
                  <a:srgbClr val="572314"/>
                </a:solidFill>
                <a:latin typeface="Arial" pitchFamily="34" charset="0"/>
              </a:rPr>
              <a:t>2</a:t>
            </a:r>
            <a:r>
              <a:rPr lang="en-US" sz="1266" b="1" dirty="0">
                <a:solidFill>
                  <a:srgbClr val="572314"/>
                </a:solidFill>
                <a:latin typeface="Arial" pitchFamily="34" charset="0"/>
              </a:rPr>
              <a:t>)</a:t>
            </a:r>
            <a:endParaRPr lang="en-US" sz="1266" b="1" dirty="0">
              <a:solidFill>
                <a:srgbClr val="572314"/>
              </a:solidFill>
              <a:latin typeface="Arial" pitchFamily="34" charset="0"/>
              <a:sym typeface="Wingdings" panose="05000000000000000000" pitchFamily="2" charset="2"/>
            </a:endParaRPr>
          </a:p>
          <a:p>
            <a:pPr lvl="1">
              <a:spcBef>
                <a:spcPts val="1266"/>
              </a:spcBef>
            </a:pPr>
            <a:r>
              <a:rPr lang="en-US" sz="1687" b="1" dirty="0">
                <a:solidFill>
                  <a:srgbClr val="572314"/>
                </a:solidFill>
                <a:latin typeface="Arial" pitchFamily="34" charset="0"/>
              </a:rPr>
              <a:t>8N</a:t>
            </a:r>
            <a:r>
              <a:rPr lang="en-US" sz="1687" b="1" baseline="30000" dirty="0">
                <a:solidFill>
                  <a:srgbClr val="572314"/>
                </a:solidFill>
                <a:latin typeface="Arial" pitchFamily="34" charset="0"/>
              </a:rPr>
              <a:t>4</a:t>
            </a:r>
            <a:r>
              <a:rPr lang="en-US" sz="1687" b="1" dirty="0">
                <a:solidFill>
                  <a:srgbClr val="572314"/>
                </a:solidFill>
                <a:latin typeface="Arial" pitchFamily="34" charset="0"/>
              </a:rPr>
              <a:t> +  N</a:t>
            </a:r>
            <a:r>
              <a:rPr lang="en-US" sz="1687" b="1" baseline="30000" dirty="0">
                <a:solidFill>
                  <a:srgbClr val="572314"/>
                </a:solidFill>
                <a:latin typeface="Arial" pitchFamily="34" charset="0"/>
              </a:rPr>
              <a:t>2</a:t>
            </a:r>
            <a:r>
              <a:rPr lang="en-US" sz="1687" b="1" dirty="0">
                <a:solidFill>
                  <a:srgbClr val="572314"/>
                </a:solidFill>
                <a:latin typeface="Arial" pitchFamily="34" charset="0"/>
              </a:rPr>
              <a:t> log(N) + 12000  </a:t>
            </a:r>
          </a:p>
          <a:p>
            <a:pPr lvl="2">
              <a:spcBef>
                <a:spcPts val="1266"/>
              </a:spcBef>
            </a:pPr>
            <a:r>
              <a:rPr lang="en-US" sz="1266" b="1" dirty="0">
                <a:solidFill>
                  <a:srgbClr val="572314"/>
                </a:solidFill>
                <a:latin typeface="Arial" pitchFamily="34" charset="0"/>
                <a:sym typeface="Wingdings" panose="05000000000000000000" pitchFamily="2" charset="2"/>
              </a:rPr>
              <a:t>  O(</a:t>
            </a:r>
            <a:r>
              <a:rPr lang="en-US" sz="1547" b="1" dirty="0">
                <a:solidFill>
                  <a:srgbClr val="572314"/>
                </a:solidFill>
                <a:latin typeface="Arial" pitchFamily="34" charset="0"/>
              </a:rPr>
              <a:t>N</a:t>
            </a:r>
            <a:r>
              <a:rPr lang="en-US" sz="1547" b="1" baseline="30000" dirty="0">
                <a:solidFill>
                  <a:srgbClr val="572314"/>
                </a:solidFill>
                <a:latin typeface="Arial" pitchFamily="34" charset="0"/>
              </a:rPr>
              <a:t>4</a:t>
            </a:r>
            <a:r>
              <a:rPr lang="en-US" sz="1547" b="1" dirty="0">
                <a:solidFill>
                  <a:srgbClr val="572314"/>
                </a:solidFill>
                <a:latin typeface="Arial" pitchFamily="34" charset="0"/>
                <a:sym typeface="Wingdings" panose="05000000000000000000" pitchFamily="2" charset="2"/>
              </a:rPr>
              <a:t>)</a:t>
            </a:r>
          </a:p>
          <a:p>
            <a:pPr lvl="1">
              <a:spcBef>
                <a:spcPts val="1266"/>
              </a:spcBef>
            </a:pPr>
            <a:r>
              <a:rPr lang="en-US" sz="1969" b="1" dirty="0">
                <a:solidFill>
                  <a:srgbClr val="572314"/>
                </a:solidFill>
                <a:latin typeface="Arial" pitchFamily="34" charset="0"/>
                <a:sym typeface="Wingdings" panose="05000000000000000000" pitchFamily="2" charset="2"/>
              </a:rPr>
              <a:t>1000 + 5000</a:t>
            </a:r>
          </a:p>
          <a:p>
            <a:pPr lvl="2">
              <a:spcBef>
                <a:spcPts val="1266"/>
              </a:spcBef>
            </a:pPr>
            <a:r>
              <a:rPr lang="en-US" sz="1266" b="1" dirty="0">
                <a:solidFill>
                  <a:srgbClr val="572314"/>
                </a:solidFill>
                <a:latin typeface="Arial" pitchFamily="34" charset="0"/>
                <a:sym typeface="Wingdings" panose="05000000000000000000" pitchFamily="2" charset="2"/>
              </a:rPr>
              <a:t> O(</a:t>
            </a:r>
            <a:r>
              <a:rPr lang="en-US" sz="1547" b="1" dirty="0">
                <a:solidFill>
                  <a:srgbClr val="572314"/>
                </a:solidFill>
                <a:latin typeface="Arial" pitchFamily="34" charset="0"/>
              </a:rPr>
              <a:t>N</a:t>
            </a:r>
            <a:r>
              <a:rPr lang="en-US" sz="1547" b="1" baseline="30000" dirty="0">
                <a:solidFill>
                  <a:srgbClr val="572314"/>
                </a:solidFill>
                <a:latin typeface="Arial" pitchFamily="34" charset="0"/>
              </a:rPr>
              <a:t>0</a:t>
            </a:r>
            <a:r>
              <a:rPr lang="en-US" sz="1547" b="1" dirty="0">
                <a:solidFill>
                  <a:srgbClr val="572314"/>
                </a:solidFill>
                <a:latin typeface="Arial" pitchFamily="34" charset="0"/>
                <a:sym typeface="Wingdings" panose="05000000000000000000" pitchFamily="2" charset="2"/>
              </a:rPr>
              <a:t>) O(1)</a:t>
            </a:r>
          </a:p>
          <a:p>
            <a:pPr lvl="1">
              <a:spcBef>
                <a:spcPts val="1266"/>
              </a:spcBef>
            </a:pPr>
            <a:endParaRPr lang="en-US" sz="1758" dirty="0">
              <a:latin typeface="Arial" pitchFamily="34" charset="0"/>
            </a:endParaRPr>
          </a:p>
          <a:p>
            <a:pPr lvl="1">
              <a:spcBef>
                <a:spcPts val="1266"/>
              </a:spcBef>
            </a:pPr>
            <a:endParaRPr lang="en-US" sz="1758" dirty="0">
              <a:latin typeface="Arial" pitchFamily="34" charset="0"/>
            </a:endParaRPr>
          </a:p>
          <a:p>
            <a:pPr lvl="1">
              <a:spcBef>
                <a:spcPts val="1266"/>
              </a:spcBef>
            </a:pPr>
            <a:endParaRPr lang="en-US" sz="1758" dirty="0">
              <a:latin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559722"/>
            <a:ext cx="4946375" cy="352906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="" xmlns:a16="http://schemas.microsoft.com/office/drawing/2014/main" id="{93C2A43E-6301-41F6-8AA6-3188EAF67504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-304800"/>
            <a:ext cx="8534400" cy="1143000"/>
          </a:xfrm>
          <a:prstGeom prst="rect">
            <a:avLst/>
          </a:prstGeom>
        </p:spPr>
        <p:txBody>
          <a:bodyPr vert="horz" lIns="35717" tIns="35717" rIns="35717" bIns="35717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Recap from FIT1045: Big-O notation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CB725CD-79BF-4F90-B69D-BACF230A6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7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8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0" y="340532"/>
            <a:ext cx="8456153" cy="4412382"/>
          </a:xfrm>
        </p:spPr>
        <p:txBody>
          <a:bodyPr vert="horz" lIns="35717" tIns="35717" rIns="35717" bIns="35717">
            <a:normAutofit/>
          </a:bodyPr>
          <a:lstStyle/>
          <a:p>
            <a:pPr marL="402938" lvl="1" indent="0">
              <a:spcBef>
                <a:spcPts val="1266"/>
              </a:spcBef>
              <a:buNone/>
            </a:pPr>
            <a:r>
              <a:rPr lang="en-US" sz="1969" b="1" dirty="0">
                <a:solidFill>
                  <a:srgbClr val="572314"/>
                </a:solidFill>
                <a:latin typeface="Arial" pitchFamily="34" charset="0"/>
                <a:cs typeface="+mj-cs"/>
              </a:rPr>
              <a:t>What is the complexity of an algorithm in Big-O notation that runs in 30N log (N</a:t>
            </a:r>
            <a:r>
              <a:rPr lang="en-US" sz="1969" b="1" baseline="30000" dirty="0">
                <a:solidFill>
                  <a:srgbClr val="572314"/>
                </a:solidFill>
                <a:latin typeface="Arial" pitchFamily="34" charset="0"/>
                <a:cs typeface="+mj-cs"/>
              </a:rPr>
              <a:t>2</a:t>
            </a:r>
            <a:r>
              <a:rPr lang="en-US" sz="1969" b="1" dirty="0">
                <a:solidFill>
                  <a:srgbClr val="572314"/>
                </a:solidFill>
                <a:latin typeface="Arial" pitchFamily="34" charset="0"/>
                <a:cs typeface="+mj-cs"/>
              </a:rPr>
              <a:t>) + 10 log N + 8N?</a:t>
            </a:r>
          </a:p>
          <a:p>
            <a:pPr marL="402938" lvl="1" indent="0">
              <a:spcBef>
                <a:spcPts val="1266"/>
              </a:spcBef>
              <a:buNone/>
            </a:pPr>
            <a:endParaRPr lang="en-US" sz="1969" b="1" dirty="0">
              <a:solidFill>
                <a:srgbClr val="572314"/>
              </a:solidFill>
              <a:latin typeface="Arial" pitchFamily="34" charset="0"/>
              <a:cs typeface="+mj-cs"/>
            </a:endParaRP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r>
              <a:rPr lang="en-US" sz="1969" b="1" dirty="0">
                <a:solidFill>
                  <a:srgbClr val="572314"/>
                </a:solidFill>
                <a:latin typeface="Arial" pitchFamily="34" charset="0"/>
                <a:cs typeface="+mj-cs"/>
              </a:rPr>
              <a:t>O(N log N)</a:t>
            </a: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O(N log (N</a:t>
            </a:r>
            <a:r>
              <a:rPr lang="en-US" sz="1969" b="1" baseline="30000" dirty="0">
                <a:solidFill>
                  <a:srgbClr val="572314"/>
                </a:solidFill>
                <a:latin typeface="Arial" pitchFamily="34" charset="0"/>
              </a:rPr>
              <a:t>2</a:t>
            </a: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))</a:t>
            </a: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O(N log (N</a:t>
            </a:r>
            <a:r>
              <a:rPr lang="en-US" sz="1969" b="1" baseline="30000" dirty="0">
                <a:solidFill>
                  <a:srgbClr val="572314"/>
                </a:solidFill>
                <a:latin typeface="Arial" pitchFamily="34" charset="0"/>
              </a:rPr>
              <a:t>2</a:t>
            </a: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) + N + log N)</a:t>
            </a: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r>
              <a:rPr lang="en-US" sz="1969" b="1" dirty="0">
                <a:solidFill>
                  <a:srgbClr val="572314"/>
                </a:solidFill>
                <a:latin typeface="Arial" pitchFamily="34" charset="0"/>
              </a:rPr>
              <a:t>Option D because</a:t>
            </a: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endParaRPr lang="en-US" sz="1969" b="1" dirty="0">
              <a:solidFill>
                <a:srgbClr val="572314"/>
              </a:solidFill>
              <a:latin typeface="Arial" pitchFamily="34" charset="0"/>
            </a:endParaRP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endParaRPr lang="en-US" sz="1969" b="1" dirty="0">
              <a:solidFill>
                <a:srgbClr val="572314"/>
              </a:solidFill>
              <a:latin typeface="Arial" pitchFamily="34" charset="0"/>
            </a:endParaRP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endParaRPr lang="en-US" sz="1969" b="1" dirty="0">
              <a:solidFill>
                <a:srgbClr val="572314"/>
              </a:solidFill>
              <a:latin typeface="Arial" pitchFamily="34" charset="0"/>
              <a:cs typeface="+mj-cs"/>
            </a:endParaRP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endParaRPr lang="en-US" sz="1969" b="1" dirty="0">
              <a:solidFill>
                <a:srgbClr val="572314"/>
              </a:solidFill>
              <a:latin typeface="Arial" pitchFamily="34" charset="0"/>
              <a:cs typeface="+mj-cs"/>
            </a:endParaRPr>
          </a:p>
          <a:p>
            <a:pPr marL="764578" lvl="1" indent="-361639">
              <a:spcBef>
                <a:spcPts val="1266"/>
              </a:spcBef>
              <a:buFont typeface="+mj-lt"/>
              <a:buAutoNum type="alphaUcPeriod"/>
            </a:pPr>
            <a:endParaRPr lang="en-US" sz="1969" b="1" dirty="0">
              <a:solidFill>
                <a:srgbClr val="572314"/>
              </a:solidFill>
              <a:latin typeface="Arial" pitchFamily="34" charset="0"/>
              <a:cs typeface="+mj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834C95F8-C253-4E96-A794-4C830C5D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89703B7-E07F-4B2E-B456-C0249BE3A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676400"/>
            <a:ext cx="4572000" cy="378968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="" xmlns:a16="http://schemas.microsoft.com/office/drawing/2014/main" id="{34D6395E-4622-4249-BCE0-DE572DE3B1CA}"/>
              </a:ext>
            </a:extLst>
          </p:cNvPr>
          <p:cNvSpPr/>
          <p:nvPr/>
        </p:nvSpPr>
        <p:spPr>
          <a:xfrm>
            <a:off x="3048000" y="3075027"/>
            <a:ext cx="990600" cy="2777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32833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Part 2: Outline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CMSS10"/>
              </a:rPr>
              <a:t>Proving Correctness of Algorithms</a:t>
            </a:r>
          </a:p>
          <a:p>
            <a:pPr lvl="1"/>
            <a:r>
              <a:rPr lang="en-AU" sz="1900" dirty="0">
                <a:solidFill>
                  <a:schemeClr val="bg1">
                    <a:lumMod val="65000"/>
                  </a:schemeClr>
                </a:solidFill>
                <a:latin typeface="CMSS10"/>
              </a:rPr>
              <a:t>Finding Minimum</a:t>
            </a:r>
          </a:p>
          <a:p>
            <a:pPr lvl="1"/>
            <a:r>
              <a:rPr lang="en-AU" sz="1900" dirty="0">
                <a:solidFill>
                  <a:schemeClr val="bg1">
                    <a:lumMod val="65000"/>
                  </a:schemeClr>
                </a:solidFill>
                <a:latin typeface="CMSS10"/>
              </a:rPr>
              <a:t>Binary Search</a:t>
            </a:r>
          </a:p>
          <a:p>
            <a:r>
              <a:rPr lang="en-AU" sz="2400" dirty="0">
                <a:solidFill>
                  <a:schemeClr val="bg1">
                    <a:lumMod val="75000"/>
                  </a:schemeClr>
                </a:solidFill>
                <a:latin typeface="CMSS10"/>
              </a:rPr>
              <a:t>Complexity Analysis (Recap)</a:t>
            </a:r>
          </a:p>
          <a:p>
            <a:r>
              <a:rPr lang="en-AU" sz="2400" dirty="0">
                <a:solidFill>
                  <a:srgbClr val="00B050"/>
                </a:solidFill>
                <a:latin typeface="CMSS10"/>
              </a:rPr>
              <a:t>Solving Recurrence Relations</a:t>
            </a:r>
          </a:p>
          <a:p>
            <a:endParaRPr lang="en-AU" sz="2400" dirty="0">
              <a:solidFill>
                <a:srgbClr val="00B05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4001782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CDD9DDA-D9CD-42F4-822A-3C51B47D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327" y="49065"/>
            <a:ext cx="9144000" cy="656931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57EB40D-F479-419D-921B-481D90A89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8604410-BE5A-4304-988E-A64603F251AC}"/>
              </a:ext>
            </a:extLst>
          </p:cNvPr>
          <p:cNvSpPr txBox="1"/>
          <p:nvPr/>
        </p:nvSpPr>
        <p:spPr>
          <a:xfrm>
            <a:off x="4191000" y="990600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u="sng" dirty="0">
                <a:solidFill>
                  <a:srgbClr val="FF0000"/>
                </a:solidFill>
              </a:rPr>
              <a:t>Survey conducted at the end of S1, 2018</a:t>
            </a:r>
            <a:endParaRPr lang="en-GB" b="1" u="sng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04EBD80A-69A3-47AB-A5C0-CE060099E988}"/>
              </a:ext>
            </a:extLst>
          </p:cNvPr>
          <p:cNvSpPr/>
          <p:nvPr/>
        </p:nvSpPr>
        <p:spPr>
          <a:xfrm>
            <a:off x="152400" y="1524000"/>
            <a:ext cx="6248400" cy="36576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5E59EC7A-C1DC-42CE-B915-5D55BB8AF26B}"/>
              </a:ext>
            </a:extLst>
          </p:cNvPr>
          <p:cNvSpPr/>
          <p:nvPr/>
        </p:nvSpPr>
        <p:spPr>
          <a:xfrm>
            <a:off x="182418" y="3784544"/>
            <a:ext cx="8504382" cy="36576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78E924C-BAFA-41B2-94BF-6C402C1A7386}"/>
              </a:ext>
            </a:extLst>
          </p:cNvPr>
          <p:cNvSpPr/>
          <p:nvPr/>
        </p:nvSpPr>
        <p:spPr>
          <a:xfrm>
            <a:off x="189345" y="5105400"/>
            <a:ext cx="8504382" cy="14695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42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Recurrence Relations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11430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A recurrence relation is an equation that recursively defines a sequence of values, and one or more initial terms are given.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E.g.,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T(1) = b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T(N) = T(N-1) + c     </a:t>
            </a:r>
          </a:p>
          <a:p>
            <a:pPr marL="0" indent="0">
              <a:buNone/>
            </a:pPr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r>
              <a:rPr lang="en-AU" sz="2400" dirty="0">
                <a:solidFill>
                  <a:srgbClr val="000000"/>
                </a:solidFill>
                <a:latin typeface="CMSS10"/>
              </a:rPr>
              <a:t>Complexity of recursive algorithms can be analysed by writing its recurrence relation and then solving it</a:t>
            </a: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  <a:p>
            <a:endParaRPr lang="en-AU" sz="24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39168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Solving Recurrence Relations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"/>
          </p:nvPr>
        </p:nvSpPr>
        <p:spPr>
          <a:xfrm>
            <a:off x="228601" y="1066800"/>
            <a:ext cx="3581399" cy="3505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// Compute Nth power of x</a:t>
            </a:r>
          </a:p>
          <a:p>
            <a:pPr marL="0" indent="0" defTabSz="36000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power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AU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 defTabSz="360000">
              <a:buNone/>
            </a:pP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-180000" defTabSz="36000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 defTabSz="36000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 defTabSz="36000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 defTabSz="36000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</a:p>
          <a:p>
            <a:pPr marL="0" indent="0" defTabSz="36000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 defTabSz="36000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power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N–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 defTabSz="360000">
              <a:buNone/>
            </a:pP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pPr marL="0" indent="0" defTabSz="360000">
              <a:buNone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  <a:p>
            <a:pPr marL="0" indent="0" defTabSz="360000">
              <a:buNone/>
            </a:pPr>
            <a:endParaRPr lang="en-AU" sz="1600" u="sng" dirty="0">
              <a:solidFill>
                <a:srgbClr val="FF0000"/>
              </a:solidFill>
              <a:highlight>
                <a:srgbClr val="FFFFFF"/>
              </a:highlight>
              <a:latin typeface="CMSS10"/>
            </a:endParaRPr>
          </a:p>
          <a:p>
            <a:pPr marL="0" indent="0" defTabSz="360000">
              <a:buNone/>
            </a:pPr>
            <a:endParaRPr lang="en-AU" sz="1600" u="sng" dirty="0">
              <a:solidFill>
                <a:srgbClr val="FF0000"/>
              </a:solidFill>
              <a:highlight>
                <a:srgbClr val="FFFFFF"/>
              </a:highlight>
              <a:latin typeface="CMSS10"/>
            </a:endParaRPr>
          </a:p>
          <a:p>
            <a:pPr marL="0" indent="0" defTabSz="360000">
              <a:buNone/>
            </a:pPr>
            <a:r>
              <a:rPr lang="en-AU" sz="1600" u="sng" dirty="0">
                <a:solidFill>
                  <a:srgbClr val="FF0000"/>
                </a:solidFill>
                <a:highlight>
                  <a:srgbClr val="FFFFFF"/>
                </a:highlight>
                <a:latin typeface="CMSS10"/>
              </a:rPr>
              <a:t>Our goal is to reduce this term to T(1)</a:t>
            </a:r>
          </a:p>
          <a:p>
            <a:pPr marL="0" indent="0" defTabSz="360000">
              <a:buNone/>
            </a:pP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810000" y="1219200"/>
            <a:ext cx="5181600" cy="50292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Time Complexity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</a:rPr>
              <a:t>Cost when N = 1: </a:t>
            </a:r>
            <a:r>
              <a:rPr lang="en-AU" sz="1800" dirty="0">
                <a:highlight>
                  <a:srgbClr val="FFFFFF"/>
                </a:highlight>
              </a:rPr>
              <a:t>T(1) = b 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 err="1">
                <a:solidFill>
                  <a:srgbClr val="00B050"/>
                </a:solidFill>
                <a:highlight>
                  <a:srgbClr val="FFFFFF"/>
                </a:highlight>
              </a:rPr>
              <a:t>b&amp;c</a:t>
            </a: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 are constant)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</a:rPr>
              <a:t>Cost for general case:</a:t>
            </a: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 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T(N) = T(N-1) + c      </a:t>
            </a:r>
            <a:r>
              <a:rPr lang="en-AU" sz="1800" dirty="0">
                <a:solidFill>
                  <a:schemeClr val="tx2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(A)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Cost for N-1: 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T(N-1) = T(N-2) + c  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Replacing T(N-1) in </a:t>
            </a:r>
            <a:r>
              <a:rPr lang="en-AU" sz="1800" dirty="0">
                <a:solidFill>
                  <a:schemeClr val="tx2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(A)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T(N) = (T(N-2) + c) + c = T(N-2) + 2*c            </a:t>
            </a:r>
            <a:r>
              <a:rPr lang="en-AU" sz="1800" dirty="0">
                <a:solidFill>
                  <a:schemeClr val="tx2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(B)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Cost for N-2: 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T(N-2) = T(N-3) + c 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Replacing T(N-2) in </a:t>
            </a:r>
            <a:r>
              <a:rPr lang="en-AU" sz="1800" dirty="0">
                <a:solidFill>
                  <a:schemeClr val="tx2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(B)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T(N) = T(N-3) + </a:t>
            </a:r>
            <a:r>
              <a:rPr lang="en-AU" sz="1800" dirty="0" err="1">
                <a:highlight>
                  <a:srgbClr val="FFFFFF"/>
                </a:highlight>
                <a:sym typeface="Wingdings" panose="05000000000000000000" pitchFamily="2" charset="2"/>
              </a:rPr>
              <a:t>c+c+c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 = T(N-3) + 3*c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Do you see the pattern?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T(N) = T(N-k) + k*c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Find the value of k such that N-k = 1  k = N-1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T(N) = T(N-(N-1)) + (N-1)*c = T(1) + (N-1)*c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T(N) = b + (N-1)*c = c*N + b - c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Hence, the complexity is O(N)</a:t>
            </a:r>
          </a:p>
          <a:p>
            <a:pPr marL="0" indent="0">
              <a:buNone/>
            </a:pPr>
            <a:endParaRPr lang="en-AU" sz="1800" dirty="0">
              <a:highlight>
                <a:srgbClr val="FFFFFF"/>
              </a:highlight>
            </a:endParaRPr>
          </a:p>
          <a:p>
            <a:pPr lvl="1"/>
            <a:endParaRPr lang="en-AU" sz="1300" dirty="0">
              <a:solidFill>
                <a:srgbClr val="00B0F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300" dirty="0">
              <a:highlight>
                <a:srgbClr val="FFFFFF"/>
              </a:highlight>
            </a:endParaRP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261815" y="2209800"/>
            <a:ext cx="3900985" cy="3044588"/>
          </a:xfrm>
          <a:prstGeom prst="straightConnector1">
            <a:avLst/>
          </a:prstGeom>
          <a:ln w="25400" cmpd="sng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276600" y="3200400"/>
            <a:ext cx="3276600" cy="2057400"/>
          </a:xfrm>
          <a:prstGeom prst="straightConnector1">
            <a:avLst/>
          </a:prstGeom>
          <a:ln w="25400" cmpd="sng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276600" y="4800600"/>
            <a:ext cx="1638300" cy="457200"/>
          </a:xfrm>
          <a:prstGeom prst="straightConnector1">
            <a:avLst/>
          </a:prstGeom>
          <a:ln w="25400" cmpd="sng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32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Solving Recurrence Relations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"/>
          </p:nvPr>
        </p:nvSpPr>
        <p:spPr>
          <a:xfrm>
            <a:off x="228601" y="1066800"/>
            <a:ext cx="3733799" cy="3505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B050"/>
                </a:solidFill>
                <a:highlight>
                  <a:srgbClr val="FFFFFF"/>
                </a:highlight>
              </a:rPr>
              <a:t>// Compute Nth  power x</a:t>
            </a:r>
          </a:p>
          <a:p>
            <a:pPr marL="0" indent="0" defTabSz="360000">
              <a:buNone/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power2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x</a:t>
            </a:r>
            <a:r>
              <a:rPr lang="en-AU" sz="18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AU" sz="1800" dirty="0" err="1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 defTabSz="360000">
              <a:buNone/>
            </a:pP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-180000" defTabSz="360000">
              <a:buNone/>
              <a:tabLst>
                <a:tab pos="180000" algn="l"/>
              </a:tabLst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 defTabSz="360000">
              <a:buNone/>
              <a:tabLst>
                <a:tab pos="180000" algn="l"/>
              </a:tabLst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 defTabSz="360000">
              <a:buNone/>
              <a:tabLst>
                <a:tab pos="180000" algn="l"/>
              </a:tabLst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 defTabSz="360000">
              <a:buNone/>
              <a:tabLst>
                <a:tab pos="180000" algn="l"/>
              </a:tabLst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	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</a:p>
          <a:p>
            <a:pPr marL="0" indent="0">
              <a:buNone/>
              <a:tabLst>
                <a:tab pos="180000" algn="l"/>
              </a:tabLst>
            </a:pP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	if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N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is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even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  <a:tabLst>
                <a:tab pos="180000" algn="l"/>
              </a:tabLst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 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power2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N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  <a:tabLst>
                <a:tab pos="180000" algn="l"/>
              </a:tabLst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else</a:t>
            </a:r>
            <a:endParaRPr lang="en-AU" sz="18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buNone/>
              <a:tabLst>
                <a:tab pos="180000" algn="l"/>
              </a:tabLst>
            </a:pP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	 </a:t>
            </a:r>
            <a:r>
              <a:rPr lang="en-AU" sz="18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power2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x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N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/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x</a:t>
            </a:r>
          </a:p>
          <a:p>
            <a:pPr marL="0" indent="0" defTabSz="360000">
              <a:buNone/>
            </a:pPr>
            <a:r>
              <a:rPr lang="en-AU" sz="18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r>
              <a:rPr lang="en-AU" sz="18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3810000" y="1066800"/>
            <a:ext cx="4953000" cy="5257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</a:rPr>
              <a:t>Time Complexity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</a:rPr>
              <a:t>Cost when N = 1</a:t>
            </a:r>
            <a:r>
              <a:rPr lang="en-AU" sz="1800" dirty="0">
                <a:highlight>
                  <a:srgbClr val="FFFFFF"/>
                </a:highlight>
              </a:rPr>
              <a:t>: T(1) = b (</a:t>
            </a:r>
            <a:r>
              <a:rPr lang="en-AU" sz="1800" dirty="0" err="1">
                <a:highlight>
                  <a:srgbClr val="FFFFFF"/>
                </a:highlight>
              </a:rPr>
              <a:t>b&amp;c</a:t>
            </a:r>
            <a:r>
              <a:rPr lang="en-AU" sz="1800" dirty="0">
                <a:highlight>
                  <a:srgbClr val="FFFFFF"/>
                </a:highlight>
              </a:rPr>
              <a:t> are constant)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</a:rPr>
              <a:t>Cost for general case:</a:t>
            </a: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 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T(N) = T(N/2) + c      </a:t>
            </a:r>
            <a:r>
              <a:rPr lang="en-AU" sz="1800" dirty="0">
                <a:solidFill>
                  <a:schemeClr val="tx2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(A)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Cost for N/2: 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T(N/2) = T(N/4) + c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Replacing T(N/2) in </a:t>
            </a:r>
            <a:r>
              <a:rPr lang="en-AU" sz="1800" dirty="0">
                <a:solidFill>
                  <a:schemeClr val="tx2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(A)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T(N) = T(N/4) + c + c = T(N/4) + 2*c            </a:t>
            </a:r>
            <a:r>
              <a:rPr lang="en-AU" sz="1800" dirty="0">
                <a:solidFill>
                  <a:schemeClr val="tx2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(B)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B0F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Cost for N/4: 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T(N/4) = T(N/8) + c 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Replacing T(N/4) in </a:t>
            </a:r>
            <a:r>
              <a:rPr lang="en-AU" sz="1800" dirty="0">
                <a:solidFill>
                  <a:schemeClr val="tx2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(B)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T(N) = T(N/8) + </a:t>
            </a:r>
            <a:r>
              <a:rPr lang="en-AU" sz="1800" dirty="0" err="1">
                <a:highlight>
                  <a:srgbClr val="FFFFFF"/>
                </a:highlight>
                <a:sym typeface="Wingdings" panose="05000000000000000000" pitchFamily="2" charset="2"/>
              </a:rPr>
              <a:t>c+c+c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 = T(N/8) + 3*c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Do you see the pattern?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T(N) = T(N/2</a:t>
            </a:r>
            <a:r>
              <a:rPr lang="en-AU" sz="1800" baseline="30000" dirty="0">
                <a:solidFill>
                  <a:srgbClr val="FF000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k</a:t>
            </a:r>
            <a:r>
              <a:rPr lang="en-AU" sz="1800" dirty="0">
                <a:solidFill>
                  <a:srgbClr val="FF0000"/>
                </a:solidFill>
                <a:highlight>
                  <a:srgbClr val="FFFFFF"/>
                </a:highlight>
                <a:sym typeface="Wingdings" panose="05000000000000000000" pitchFamily="2" charset="2"/>
              </a:rPr>
              <a:t>) + k*c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Find the value of k such that N/2</a:t>
            </a:r>
            <a:r>
              <a:rPr lang="en-AU" sz="1800" baseline="30000" dirty="0">
                <a:highlight>
                  <a:srgbClr val="FFFFFF"/>
                </a:highlight>
                <a:sym typeface="Wingdings" panose="05000000000000000000" pitchFamily="2" charset="2"/>
              </a:rPr>
              <a:t>k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 = 1  k = log</a:t>
            </a:r>
            <a:r>
              <a:rPr lang="en-AU" sz="1800" baseline="-25000" dirty="0">
                <a:highlight>
                  <a:srgbClr val="FFFFFF"/>
                </a:highlight>
                <a:sym typeface="Wingdings" panose="05000000000000000000" pitchFamily="2" charset="2"/>
              </a:rPr>
              <a:t>2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 N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T(N) = T(N/2</a:t>
            </a:r>
            <a:r>
              <a:rPr lang="en-AU" sz="1800" baseline="30000" dirty="0">
                <a:highlight>
                  <a:srgbClr val="FFFFFF"/>
                </a:highlight>
                <a:sym typeface="Wingdings" panose="05000000000000000000" pitchFamily="2" charset="2"/>
              </a:rPr>
              <a:t>log N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) + c*log N = T(1) + c* log</a:t>
            </a:r>
            <a:r>
              <a:rPr lang="en-AU" sz="1800" baseline="-25000" dirty="0">
                <a:highlight>
                  <a:srgbClr val="FFFFFF"/>
                </a:highlight>
                <a:sym typeface="Wingdings" panose="05000000000000000000" pitchFamily="2" charset="2"/>
              </a:rPr>
              <a:t>2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 N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T(N) = b + c* log</a:t>
            </a:r>
            <a:r>
              <a:rPr lang="en-AU" sz="1800" baseline="-25000" dirty="0">
                <a:highlight>
                  <a:srgbClr val="FFFFFF"/>
                </a:highlight>
                <a:sym typeface="Wingdings" panose="05000000000000000000" pitchFamily="2" charset="2"/>
              </a:rPr>
              <a:t>2</a:t>
            </a: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 N</a:t>
            </a:r>
          </a:p>
          <a:p>
            <a:pPr marL="0" indent="0">
              <a:buNone/>
            </a:pPr>
            <a:r>
              <a:rPr lang="en-AU" sz="1800" dirty="0">
                <a:highlight>
                  <a:srgbClr val="FFFFFF"/>
                </a:highlight>
                <a:sym typeface="Wingdings" panose="05000000000000000000" pitchFamily="2" charset="2"/>
              </a:rPr>
              <a:t>Hence, the complexity is O(log N)</a:t>
            </a:r>
          </a:p>
          <a:p>
            <a:pPr marL="0" indent="0">
              <a:buNone/>
            </a:pPr>
            <a:endParaRPr lang="en-AU" sz="1800" dirty="0">
              <a:highlight>
                <a:srgbClr val="FFFFFF"/>
              </a:highlight>
            </a:endParaRPr>
          </a:p>
          <a:p>
            <a:pPr lvl="1"/>
            <a:endParaRPr lang="en-AU" sz="1300" dirty="0">
              <a:solidFill>
                <a:srgbClr val="00B0F0"/>
              </a:solidFill>
              <a:highlight>
                <a:srgbClr val="FFFFFF"/>
              </a:highlight>
            </a:endParaRPr>
          </a:p>
          <a:p>
            <a:pPr marL="0" indent="0">
              <a:buNone/>
            </a:pPr>
            <a:endParaRPr lang="en-AU" sz="1300" dirty="0">
              <a:highlight>
                <a:srgbClr val="FFFFFF"/>
              </a:highlight>
            </a:endParaRPr>
          </a:p>
          <a:p>
            <a:pPr marL="342900" indent="-342900">
              <a:buFont typeface="+mj-lt"/>
              <a:buAutoNum type="arabicPeriod"/>
            </a:pPr>
            <a:endParaRPr lang="en-AU" sz="1800" dirty="0">
              <a:solidFill>
                <a:srgbClr val="000000"/>
              </a:solidFill>
              <a:highlight>
                <a:srgbClr val="FFFFFF"/>
              </a:highlight>
              <a:latin typeface="CMSS10"/>
            </a:endParaRPr>
          </a:p>
          <a:p>
            <a:pPr marL="0" indent="0">
              <a:buNone/>
            </a:pPr>
            <a:endParaRPr lang="en-AU" sz="18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72286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Logarithmic complexity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11430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00B0F0"/>
                </a:solidFill>
                <a:latin typeface="CMSS10"/>
              </a:rPr>
              <a:t>Recurrence relation: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T(N) = T(N/2) + c     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T(1) = b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B0F0"/>
                </a:solidFill>
                <a:latin typeface="CMSS10"/>
              </a:rPr>
              <a:t>Solution: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O(log N)</a:t>
            </a:r>
          </a:p>
        </p:txBody>
      </p:sp>
    </p:spTree>
    <p:extLst>
      <p:ext uri="{BB962C8B-B14F-4D97-AF65-F5344CB8AC3E}">
        <p14:creationId xmlns:p14="http://schemas.microsoft.com/office/powerpoint/2010/main" val="31928669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Linear Complexity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11430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00B0F0"/>
                </a:solidFill>
                <a:latin typeface="CMSS10"/>
              </a:rPr>
              <a:t>Recurrence relation: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T(N) = T(N-1) + c     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T(1) = b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B0F0"/>
                </a:solidFill>
                <a:latin typeface="CMSS10"/>
              </a:rPr>
              <a:t>Solution: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O(N)</a:t>
            </a:r>
          </a:p>
        </p:txBody>
      </p:sp>
    </p:spTree>
    <p:extLst>
      <p:ext uri="{BB962C8B-B14F-4D97-AF65-F5344CB8AC3E}">
        <p14:creationId xmlns:p14="http://schemas.microsoft.com/office/powerpoint/2010/main" val="36448947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err="1">
                <a:latin typeface="Arial Black" panose="020B0A04020102020204" pitchFamily="34" charset="0"/>
              </a:rPr>
              <a:t>Linearithmic</a:t>
            </a:r>
            <a:r>
              <a:rPr lang="en-AU" dirty="0">
                <a:latin typeface="Arial Black" panose="020B0A04020102020204" pitchFamily="34" charset="0"/>
              </a:rPr>
              <a:t> complexity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11430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00B0F0"/>
                </a:solidFill>
                <a:latin typeface="CMSS10"/>
              </a:rPr>
              <a:t>Recurrence relation: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T(N) = 2*T(N/2) + c*N     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T(1) = b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B0F0"/>
                </a:solidFill>
                <a:latin typeface="CMSS10"/>
              </a:rPr>
              <a:t>Solution: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O(N log N)</a:t>
            </a:r>
          </a:p>
        </p:txBody>
      </p:sp>
    </p:spTree>
    <p:extLst>
      <p:ext uri="{BB962C8B-B14F-4D97-AF65-F5344CB8AC3E}">
        <p14:creationId xmlns:p14="http://schemas.microsoft.com/office/powerpoint/2010/main" val="18474991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Quadratic complexity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11430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00B0F0"/>
                </a:solidFill>
                <a:latin typeface="CMSS10"/>
              </a:rPr>
              <a:t>Recurrence relation: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T(N) = T(N-1) + c*N     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T(1) = b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B0F0"/>
                </a:solidFill>
                <a:latin typeface="CMSS10"/>
              </a:rPr>
              <a:t>Solution: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 O(N</a:t>
            </a:r>
            <a:r>
              <a:rPr lang="en-AU" sz="2400" baseline="30000" dirty="0">
                <a:solidFill>
                  <a:srgbClr val="000000"/>
                </a:solidFill>
                <a:latin typeface="CMSS10"/>
              </a:rPr>
              <a:t>2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36161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Exponential complexity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11430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00B0F0"/>
                </a:solidFill>
                <a:latin typeface="CMSS10"/>
              </a:rPr>
              <a:t>Recurrence relation: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T(N) = 2*T(N-1) + c     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T(0) = b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B0F0"/>
                </a:solidFill>
                <a:latin typeface="CMSS10"/>
              </a:rPr>
              <a:t>Solution: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0000"/>
                </a:solidFill>
                <a:latin typeface="CMSS10"/>
              </a:rPr>
              <a:t>	O(2</a:t>
            </a:r>
            <a:r>
              <a:rPr lang="en-AU" sz="2400" baseline="30000" dirty="0">
                <a:solidFill>
                  <a:srgbClr val="000000"/>
                </a:solidFill>
                <a:latin typeface="CMSS10"/>
              </a:rPr>
              <a:t>N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395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Revision: Proof by induction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10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066800"/>
            <a:ext cx="8503920" cy="48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008000"/>
                </a:solidFill>
                <a:latin typeface="CMSS12"/>
              </a:rPr>
              <a:t>2 steps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Prove the base case, e.g., for the first state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2000" dirty="0">
                <a:solidFill>
                  <a:srgbClr val="FF0000"/>
                </a:solidFill>
                <a:highlight>
                  <a:srgbClr val="FFFFFF"/>
                </a:highlight>
                <a:latin typeface="CMSS10"/>
              </a:rPr>
              <a:t>Assume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 the proof holds for a state </a:t>
            </a:r>
            <a:r>
              <a:rPr lang="en-AU" sz="2000" dirty="0">
                <a:solidFill>
                  <a:srgbClr val="FF0000"/>
                </a:solidFill>
                <a:highlight>
                  <a:srgbClr val="FFFFFF"/>
                </a:highlight>
                <a:latin typeface="CMSS10"/>
              </a:rPr>
              <a:t>k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. </a:t>
            </a:r>
            <a:r>
              <a:rPr lang="en-AU" sz="2000" dirty="0">
                <a:solidFill>
                  <a:srgbClr val="00B050"/>
                </a:solidFill>
                <a:highlight>
                  <a:srgbClr val="FFFFFF"/>
                </a:highlight>
                <a:latin typeface="CMSS10"/>
              </a:rPr>
              <a:t>Show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 that it also holds for the next state </a:t>
            </a:r>
            <a:r>
              <a:rPr lang="en-AU" sz="2000" dirty="0">
                <a:solidFill>
                  <a:srgbClr val="FF0000"/>
                </a:solidFill>
                <a:highlight>
                  <a:srgbClr val="FFFFFF"/>
                </a:highlight>
                <a:latin typeface="CMSS10"/>
              </a:rPr>
              <a:t>k+1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MSS10"/>
              </a:rPr>
              <a:t>.</a:t>
            </a:r>
          </a:p>
          <a:p>
            <a:pPr marL="0" indent="0">
              <a:buNone/>
            </a:pPr>
            <a:r>
              <a:rPr lang="en-AU" sz="2400" dirty="0">
                <a:solidFill>
                  <a:srgbClr val="008000"/>
                </a:solidFill>
                <a:latin typeface="CMSS12"/>
              </a:rPr>
              <a:t>Theorem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Let S(N) be the sum of the integers from 1 to N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Prove that S(N) = N(N+1)/2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FF0000"/>
                </a:solidFill>
                <a:latin typeface="CMSS12"/>
              </a:rPr>
              <a:t>Step 1: Base Case: N = 1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S(1) = 1 and N(N+1)/2 is 1 for N=1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FF0000"/>
                </a:solidFill>
                <a:latin typeface="CMSS12"/>
              </a:rPr>
              <a:t>Step 2: Inductive step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Assume it holds for a positive integer k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S(k) = k(k+1)/2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Show that S(k+1) = (k+1)(k+2)/2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continued on next slide…</a:t>
            </a: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endParaRPr lang="en-AU" sz="2000" dirty="0">
              <a:solidFill>
                <a:srgbClr val="008000"/>
              </a:solidFill>
              <a:latin typeface="CMSS12"/>
            </a:endParaRPr>
          </a:p>
          <a:p>
            <a:pPr marL="0" indent="0">
              <a:buNone/>
            </a:pPr>
            <a:endParaRPr lang="en-AU" sz="2000" dirty="0">
              <a:solidFill>
                <a:srgbClr val="008000"/>
              </a:solidFill>
              <a:latin typeface="CMSS12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r>
              <a:rPr lang="en-AU" sz="2000" dirty="0">
                <a:solidFill>
                  <a:srgbClr val="008000"/>
                </a:solidFill>
                <a:latin typeface="CMSS12"/>
              </a:rPr>
              <a:t>	</a:t>
            </a:r>
          </a:p>
          <a:p>
            <a:pPr marL="0" indent="0">
              <a:buNone/>
            </a:pPr>
            <a:endParaRPr lang="en-AU" sz="2000" dirty="0">
              <a:solidFill>
                <a:srgbClr val="008000"/>
              </a:solidFill>
              <a:latin typeface="CMSS12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38489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Revision: Proof by induction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10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066800"/>
            <a:ext cx="8503920" cy="48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008000"/>
                </a:solidFill>
                <a:latin typeface="CMSS12"/>
              </a:rPr>
              <a:t>Theorem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Let S(N) be the sum of the integers from 1 to N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Prove that S(N) = N(N+1)/2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FF0000"/>
                </a:solidFill>
                <a:latin typeface="CMSS12"/>
              </a:rPr>
              <a:t>Step 2: Inductive step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Assume it holds for a positive integer k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S(k) = k(k+1)/2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Show that S(k+1) = (k+1)(k+2)/2</a:t>
            </a: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S(k+1) = 1 + 2 + 3 + … + k+1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S(k+1) = </a:t>
            </a:r>
            <a:r>
              <a:rPr lang="en-AU" sz="20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1 + 2 + 3 + … + k 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+ k+1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S(k+1) = </a:t>
            </a:r>
            <a:r>
              <a:rPr lang="en-AU" sz="20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</a:rPr>
              <a:t>k(k+1)/2   </a:t>
            </a: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+  k+1</a:t>
            </a: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S(k+1) = (k+1)(k+2)/2</a:t>
            </a: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r>
              <a:rPr lang="en-AU" sz="2000" dirty="0">
                <a:solidFill>
                  <a:srgbClr val="0070C0"/>
                </a:solidFill>
                <a:latin typeface="CMSS12"/>
              </a:rPr>
              <a:t>For more details, watch it on Khan Academy </a:t>
            </a:r>
            <a:r>
              <a:rPr lang="en-AU" sz="2000" dirty="0">
                <a:solidFill>
                  <a:srgbClr val="0070C0"/>
                </a:solidFill>
                <a:latin typeface="CMSS12"/>
                <a:hlinkClick r:id="rId2"/>
              </a:rPr>
              <a:t>(click here)</a:t>
            </a:r>
            <a:r>
              <a:rPr lang="en-AU" sz="2000" dirty="0">
                <a:solidFill>
                  <a:srgbClr val="0070C0"/>
                </a:solidFill>
                <a:latin typeface="CMSS12"/>
              </a:rPr>
              <a:t> </a:t>
            </a: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>
              <a:buNone/>
            </a:pPr>
            <a:endParaRPr lang="en-AU" sz="2000" dirty="0">
              <a:solidFill>
                <a:srgbClr val="008000"/>
              </a:solidFill>
              <a:latin typeface="CMSS12"/>
            </a:endParaRPr>
          </a:p>
          <a:p>
            <a:pPr marL="0" indent="0">
              <a:buNone/>
            </a:pPr>
            <a:endParaRPr lang="en-AU" sz="2000" dirty="0">
              <a:solidFill>
                <a:srgbClr val="008000"/>
              </a:solidFill>
              <a:latin typeface="CMSS12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r>
              <a:rPr lang="en-AU" sz="2000" dirty="0">
                <a:solidFill>
                  <a:srgbClr val="008000"/>
                </a:solidFill>
                <a:latin typeface="CMSS12"/>
              </a:rPr>
              <a:t>	</a:t>
            </a:r>
          </a:p>
          <a:p>
            <a:pPr marL="0" indent="0">
              <a:buNone/>
            </a:pPr>
            <a:endParaRPr lang="en-AU" sz="2000" dirty="0">
              <a:solidFill>
                <a:srgbClr val="008000"/>
              </a:solidFill>
              <a:latin typeface="CMSS12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25975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6A5FC5B-DFA5-43ED-A365-738B60577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76491"/>
            <a:ext cx="8991600" cy="502446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113628-05DC-4EAA-833D-A17B5ADA5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572CAC0-CAE2-4E32-A393-31728FF193F7}"/>
              </a:ext>
            </a:extLst>
          </p:cNvPr>
          <p:cNvSpPr txBox="1"/>
          <p:nvPr/>
        </p:nvSpPr>
        <p:spPr>
          <a:xfrm>
            <a:off x="3733800" y="309468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u="sng" dirty="0">
                <a:solidFill>
                  <a:srgbClr val="FF0000"/>
                </a:solidFill>
              </a:rPr>
              <a:t>Continued…</a:t>
            </a:r>
            <a:endParaRPr lang="en-GB" b="1" u="sng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5C9EBA6-AEEC-4D5D-A0C0-35C9E848B87D}"/>
              </a:ext>
            </a:extLst>
          </p:cNvPr>
          <p:cNvSpPr txBox="1"/>
          <p:nvPr/>
        </p:nvSpPr>
        <p:spPr>
          <a:xfrm>
            <a:off x="286327" y="5814890"/>
            <a:ext cx="7314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solidFill>
                  <a:srgbClr val="FF0000"/>
                </a:solidFill>
              </a:rPr>
              <a:t>The complete set of responses can be accessed at </a:t>
            </a:r>
          </a:p>
          <a:p>
            <a:r>
              <a:rPr lang="en-AU" sz="1400" dirty="0">
                <a:hlinkClick r:id="rId3"/>
              </a:rPr>
              <a:t>https://moodle.vle.monash.edu/pluginfile.php/7194017/mod_resource/content/2/advice.pdf</a:t>
            </a:r>
            <a:endParaRPr lang="en-GB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E9380A2-B7EA-470B-848D-DB47ED5B33E2}"/>
              </a:ext>
            </a:extLst>
          </p:cNvPr>
          <p:cNvSpPr/>
          <p:nvPr/>
        </p:nvSpPr>
        <p:spPr>
          <a:xfrm>
            <a:off x="206918" y="4648200"/>
            <a:ext cx="8784682" cy="7620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0F96CFE-A05E-43A5-98BF-1E6FB6D75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99" y="614977"/>
            <a:ext cx="8659541" cy="56351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B452F712-C2A6-44B4-A476-3371EFD0CF94}"/>
              </a:ext>
            </a:extLst>
          </p:cNvPr>
          <p:cNvSpPr/>
          <p:nvPr/>
        </p:nvSpPr>
        <p:spPr>
          <a:xfrm>
            <a:off x="762000" y="2209800"/>
            <a:ext cx="2667001" cy="160019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B24CAE9E-E9A5-4CEB-AE18-135EAA8F9EFD}"/>
              </a:ext>
            </a:extLst>
          </p:cNvPr>
          <p:cNvSpPr/>
          <p:nvPr/>
        </p:nvSpPr>
        <p:spPr>
          <a:xfrm>
            <a:off x="2285999" y="4114801"/>
            <a:ext cx="2667001" cy="160019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72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Arial Black" panose="020B0A04020102020204" pitchFamily="34" charset="0"/>
              </a:rPr>
              <a:t>Concluding Remarks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10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27" name="Content Placeholder 3"/>
          <p:cNvSpPr txBox="1">
            <a:spLocks/>
          </p:cNvSpPr>
          <p:nvPr/>
        </p:nvSpPr>
        <p:spPr>
          <a:xfrm>
            <a:off x="225552" y="1066800"/>
            <a:ext cx="8461248" cy="3581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000" b="1" dirty="0">
                <a:solidFill>
                  <a:srgbClr val="FF0000"/>
                </a:solidFill>
              </a:rPr>
              <a:t>Summary</a:t>
            </a:r>
          </a:p>
          <a:p>
            <a:r>
              <a:rPr lang="en-AU" sz="2000" dirty="0"/>
              <a:t>This unit demands your efforts from week 1</a:t>
            </a:r>
          </a:p>
          <a:p>
            <a:r>
              <a:rPr lang="en-AU" sz="2000" dirty="0"/>
              <a:t>Testing cannot guarantee correctness; Requires logical reasoning to formally prove correctness</a:t>
            </a:r>
          </a:p>
          <a:p>
            <a:pPr marL="0" indent="0">
              <a:buNone/>
            </a:pPr>
            <a:r>
              <a:rPr lang="en-AU" sz="2000" b="1" dirty="0">
                <a:solidFill>
                  <a:srgbClr val="FF0000"/>
                </a:solidFill>
              </a:rPr>
              <a:t>Coming Up Next</a:t>
            </a:r>
            <a:endParaRPr lang="en-AU" sz="2000" dirty="0"/>
          </a:p>
          <a:p>
            <a:r>
              <a:rPr lang="en-AU" sz="2000" dirty="0"/>
              <a:t>Analysis of algorithms</a:t>
            </a:r>
          </a:p>
          <a:p>
            <a:r>
              <a:rPr lang="en-AU" sz="2000" dirty="0"/>
              <a:t>Non-comparison based sorting (Counting Sort, Radix Sort) – related to Assignment 1</a:t>
            </a:r>
          </a:p>
          <a:p>
            <a:pPr marL="0" indent="0">
              <a:buNone/>
            </a:pPr>
            <a:r>
              <a:rPr lang="en-AU" sz="2000" b="1" dirty="0">
                <a:solidFill>
                  <a:srgbClr val="FF0000"/>
                </a:solidFill>
              </a:rPr>
              <a:t>IMPORTANT: Preparation required </a:t>
            </a:r>
            <a:r>
              <a:rPr lang="en-AU" sz="2000" b="1" u="sng" dirty="0">
                <a:solidFill>
                  <a:srgbClr val="FF0000"/>
                </a:solidFill>
              </a:rPr>
              <a:t>before</a:t>
            </a:r>
            <a:r>
              <a:rPr lang="en-AU" sz="2000" b="1" dirty="0">
                <a:solidFill>
                  <a:srgbClr val="FF0000"/>
                </a:solidFill>
              </a:rPr>
              <a:t> the next lecture</a:t>
            </a:r>
          </a:p>
          <a:p>
            <a:r>
              <a:rPr lang="en-AU" sz="2000" dirty="0"/>
              <a:t>Revise computational complexity covered in earlier units (FIT1045, FIT1008). You may also want to watch  </a:t>
            </a:r>
            <a:r>
              <a:rPr lang="en-AU" sz="2000" dirty="0">
                <a:hlinkClick r:id="rId2"/>
              </a:rPr>
              <a:t>videos</a:t>
            </a:r>
            <a:r>
              <a:rPr lang="en-AU" sz="2000" dirty="0"/>
              <a:t> or read </a:t>
            </a:r>
            <a:r>
              <a:rPr lang="en-AU" sz="2000" dirty="0">
                <a:hlinkClick r:id="rId3"/>
              </a:rPr>
              <a:t>other online resources</a:t>
            </a:r>
            <a:endParaRPr lang="en-AU" sz="2000" dirty="0"/>
          </a:p>
          <a:p>
            <a:r>
              <a:rPr lang="en-AU" sz="2000" dirty="0"/>
              <a:t>Complete Tutorial 1 (at your own time)</a:t>
            </a:r>
          </a:p>
          <a:p>
            <a:r>
              <a:rPr lang="en-AU" sz="2000" dirty="0"/>
              <a:t>Revise abstract data types, loop invariants, binary search, insertion sort, and selection sort</a:t>
            </a:r>
          </a:p>
          <a:p>
            <a:endParaRPr lang="en-AU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74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848FA0D-C86C-492A-B712-04E85004D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31583"/>
            <a:ext cx="6425046" cy="311803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113628-05DC-4EAA-833D-A17B5ADA5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FIT2004: Lec-1: Introduction and Proving Correctness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572CAC0-CAE2-4E32-A393-31728FF193F7}"/>
              </a:ext>
            </a:extLst>
          </p:cNvPr>
          <p:cNvSpPr txBox="1"/>
          <p:nvPr/>
        </p:nvSpPr>
        <p:spPr>
          <a:xfrm>
            <a:off x="274782" y="381000"/>
            <a:ext cx="839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>
                <a:solidFill>
                  <a:srgbClr val="7030A0"/>
                </a:solidFill>
              </a:rPr>
              <a:t>Well, this looks challenging!!! Students must have hated the unit, right?</a:t>
            </a:r>
            <a:endParaRPr lang="en-GB" sz="2000" dirty="0">
              <a:solidFill>
                <a:srgbClr val="7030A0"/>
              </a:solidFill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="" xmlns:a16="http://schemas.microsoft.com/office/drawing/2014/main" id="{C917E5F7-B8C6-4400-8C58-4EAAA2BBC99A}"/>
              </a:ext>
            </a:extLst>
          </p:cNvPr>
          <p:cNvSpPr txBox="1">
            <a:spLocks/>
          </p:cNvSpPr>
          <p:nvPr/>
        </p:nvSpPr>
        <p:spPr>
          <a:xfrm>
            <a:off x="335280" y="4490608"/>
            <a:ext cx="8503920" cy="45720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dirty="0"/>
              <a:t>What is the best unit you have taken so far? Why it was the best and what FIT2004 can adapt from that unit to improve?</a:t>
            </a:r>
          </a:p>
          <a:p>
            <a:r>
              <a:rPr lang="en-AU" sz="1800" dirty="0">
                <a:solidFill>
                  <a:srgbClr val="000000"/>
                </a:solidFill>
                <a:latin typeface="CMSS10"/>
              </a:rPr>
              <a:t>Almost 50% respondents said FIT2004 itself was the best unit they had taken at FIT.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latin typeface="CMSS10"/>
              </a:rPr>
              <a:t>I believe the reason is that the students who work hard get to learn a lot of very interesting stuff and find this very rewarding.</a:t>
            </a:r>
            <a:endParaRPr lang="en-AU" sz="1800" dirty="0">
              <a:solidFill>
                <a:schemeClr val="tx1"/>
              </a:solidFill>
              <a:latin typeface="CMSS10"/>
            </a:endParaRPr>
          </a:p>
        </p:txBody>
      </p:sp>
      <p:pic>
        <p:nvPicPr>
          <p:cNvPr id="10" name="Content Placeholder 9" descr="A person wearing a suit and tie talking on a cell phone&#10;&#10;Description generated with high confidence">
            <a:extLst>
              <a:ext uri="{FF2B5EF4-FFF2-40B4-BE49-F238E27FC236}">
                <a16:creationId xmlns="" xmlns:a16="http://schemas.microsoft.com/office/drawing/2014/main" id="{DF208FFF-073E-4EFF-85D5-2123BF2FADE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82" y="1295400"/>
            <a:ext cx="7107435" cy="3997932"/>
          </a:xfrm>
        </p:spPr>
      </p:pic>
    </p:spTree>
    <p:extLst>
      <p:ext uri="{BB962C8B-B14F-4D97-AF65-F5344CB8AC3E}">
        <p14:creationId xmlns:p14="http://schemas.microsoft.com/office/powerpoint/2010/main" val="216366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Overview of the content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FIT2004: Lec-1: Introduction and Proving Correctness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990600"/>
            <a:ext cx="850392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latin typeface="CMSS10"/>
              </a:rPr>
              <a:t>The unit aims to cover</a:t>
            </a:r>
          </a:p>
          <a:p>
            <a:r>
              <a:rPr lang="en-AU" sz="1800" dirty="0">
                <a:solidFill>
                  <a:srgbClr val="00B0F0"/>
                </a:solidFill>
                <a:latin typeface="CMSS10"/>
              </a:rPr>
              <a:t>General problem-solving strategies and techniques, e.g.</a:t>
            </a:r>
          </a:p>
          <a:p>
            <a:pPr lvl="1"/>
            <a:r>
              <a:rPr lang="en-AU" sz="1800" dirty="0">
                <a:solidFill>
                  <a:schemeClr val="tx1"/>
                </a:solidFill>
                <a:latin typeface="CMSS10"/>
              </a:rPr>
              <a:t>Useful paradigms, e.g.</a:t>
            </a:r>
          </a:p>
          <a:p>
            <a:pPr lvl="2"/>
            <a:r>
              <a:rPr lang="en-AU" sz="1800" dirty="0">
                <a:latin typeface="CMSS10"/>
              </a:rPr>
              <a:t>dynamic programming,</a:t>
            </a:r>
          </a:p>
          <a:p>
            <a:pPr lvl="2"/>
            <a:r>
              <a:rPr lang="en-AU" sz="1800" dirty="0">
                <a:latin typeface="CMSS10"/>
              </a:rPr>
              <a:t>divide and conquer, etc.</a:t>
            </a:r>
          </a:p>
          <a:p>
            <a:pPr lvl="1"/>
            <a:r>
              <a:rPr lang="en-AU" sz="1800" dirty="0">
                <a:solidFill>
                  <a:schemeClr val="tx1"/>
                </a:solidFill>
                <a:latin typeface="CMSS10"/>
              </a:rPr>
              <a:t>Analysis of algorithms and data structures, e.g.</a:t>
            </a:r>
          </a:p>
          <a:p>
            <a:pPr lvl="2"/>
            <a:r>
              <a:rPr lang="en-AU" sz="1800" dirty="0">
                <a:latin typeface="CMSS10"/>
              </a:rPr>
              <a:t>program proof / correctness</a:t>
            </a:r>
          </a:p>
          <a:p>
            <a:pPr lvl="2"/>
            <a:r>
              <a:rPr lang="en-AU" sz="1800" dirty="0">
                <a:latin typeface="CMSS10"/>
              </a:rPr>
              <a:t>analysis and estimation of space and time complexity, etc.</a:t>
            </a:r>
          </a:p>
          <a:p>
            <a:r>
              <a:rPr lang="en-AU" sz="1800" dirty="0">
                <a:solidFill>
                  <a:srgbClr val="00B0F0"/>
                </a:solidFill>
                <a:latin typeface="CMSS10"/>
              </a:rPr>
              <a:t>A selection of important computational problems, e.g.</a:t>
            </a:r>
          </a:p>
          <a:p>
            <a:pPr lvl="1"/>
            <a:r>
              <a:rPr lang="en-AU" sz="1800" dirty="0">
                <a:solidFill>
                  <a:schemeClr val="tx1"/>
                </a:solidFill>
                <a:latin typeface="CMSS10"/>
              </a:rPr>
              <a:t>sorting,</a:t>
            </a:r>
          </a:p>
          <a:p>
            <a:pPr lvl="1"/>
            <a:r>
              <a:rPr lang="en-AU" sz="1800" dirty="0">
                <a:solidFill>
                  <a:schemeClr val="tx1"/>
                </a:solidFill>
                <a:latin typeface="CMSS10"/>
              </a:rPr>
              <a:t>retrieval/searching, etc.</a:t>
            </a:r>
          </a:p>
          <a:p>
            <a:r>
              <a:rPr lang="en-AU" sz="1800" dirty="0">
                <a:solidFill>
                  <a:srgbClr val="00B0F0"/>
                </a:solidFill>
                <a:latin typeface="CMSS10"/>
              </a:rPr>
              <a:t>A selection of important algorithms and data structures,</a:t>
            </a:r>
          </a:p>
          <a:p>
            <a:pPr lvl="1"/>
            <a:r>
              <a:rPr lang="en-AU" sz="1800" dirty="0">
                <a:solidFill>
                  <a:schemeClr val="tx1"/>
                </a:solidFill>
                <a:latin typeface="CMSS10"/>
              </a:rPr>
              <a:t>as a </a:t>
            </a:r>
            <a:r>
              <a:rPr lang="en-AU" sz="1800" dirty="0">
                <a:solidFill>
                  <a:schemeClr val="tx1"/>
                </a:solidFill>
                <a:latin typeface="CMSSBX10"/>
              </a:rPr>
              <a:t>tool kit </a:t>
            </a:r>
            <a:r>
              <a:rPr lang="en-AU" sz="1800" dirty="0">
                <a:solidFill>
                  <a:schemeClr val="tx1"/>
                </a:solidFill>
                <a:latin typeface="CMSS10"/>
              </a:rPr>
              <a:t>for the working programmer,</a:t>
            </a:r>
          </a:p>
          <a:p>
            <a:pPr lvl="1"/>
            <a:r>
              <a:rPr lang="en-AU" sz="1800" dirty="0">
                <a:solidFill>
                  <a:schemeClr val="tx1"/>
                </a:solidFill>
                <a:latin typeface="CMSS10"/>
              </a:rPr>
              <a:t>as example solutions to problems</a:t>
            </a:r>
          </a:p>
          <a:p>
            <a:pPr lvl="1"/>
            <a:r>
              <a:rPr lang="en-AU" sz="1800" dirty="0">
                <a:solidFill>
                  <a:schemeClr val="tx1"/>
                </a:solidFill>
                <a:latin typeface="CMSS10"/>
              </a:rPr>
              <a:t>as examples of solved problems, to gain insight into concepts</a:t>
            </a:r>
          </a:p>
        </p:txBody>
      </p:sp>
    </p:spTree>
    <p:extLst>
      <p:ext uri="{BB962C8B-B14F-4D97-AF65-F5344CB8AC3E}">
        <p14:creationId xmlns:p14="http://schemas.microsoft.com/office/powerpoint/2010/main" val="128382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ustom 1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2060"/>
      </a:hlink>
      <a:folHlink>
        <a:srgbClr val="00B050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3447</TotalTime>
  <Words>4998</Words>
  <Application>Microsoft Office PowerPoint</Application>
  <PresentationFormat>On-screen Show (4:3)</PresentationFormat>
  <Paragraphs>896</Paragraphs>
  <Slides>70</Slides>
  <Notes>10</Notes>
  <HiddenSlides>3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94" baseType="lpstr">
      <vt:lpstr>MS Gothic</vt:lpstr>
      <vt:lpstr>ＭＳ Ｐゴシック</vt:lpstr>
      <vt:lpstr>Arial</vt:lpstr>
      <vt:lpstr>Arial Black</vt:lpstr>
      <vt:lpstr>Cabin</vt:lpstr>
      <vt:lpstr>Calibri</vt:lpstr>
      <vt:lpstr>CG Times</vt:lpstr>
      <vt:lpstr>CMSS10</vt:lpstr>
      <vt:lpstr>CMSS12</vt:lpstr>
      <vt:lpstr>CMSSBX10</vt:lpstr>
      <vt:lpstr>CMSSI10</vt:lpstr>
      <vt:lpstr>CMSY8</vt:lpstr>
      <vt:lpstr>Courier New</vt:lpstr>
      <vt:lpstr>Geneva</vt:lpstr>
      <vt:lpstr>Helvetica Neue</vt:lpstr>
      <vt:lpstr>Helvetica Neue Light</vt:lpstr>
      <vt:lpstr>Noto Sans Symbols</vt:lpstr>
      <vt:lpstr>txbtt</vt:lpstr>
      <vt:lpstr>txtt</vt:lpstr>
      <vt:lpstr>Verdana</vt:lpstr>
      <vt:lpstr>Wingdings</vt:lpstr>
      <vt:lpstr>Wingdings 2</vt:lpstr>
      <vt:lpstr>ヒラギノ角ゴ ProN W3</vt:lpstr>
      <vt:lpstr>Civic</vt:lpstr>
      <vt:lpstr>Faculty of Information Technology,  Monash University</vt:lpstr>
      <vt:lpstr>FIT2004: Algorithms and Data Structures</vt:lpstr>
      <vt:lpstr>Outline</vt:lpstr>
      <vt:lpstr>What’s this unit about</vt:lpstr>
      <vt:lpstr>Expectations</vt:lpstr>
      <vt:lpstr>PowerPoint Presentation</vt:lpstr>
      <vt:lpstr>PowerPoint Presentation</vt:lpstr>
      <vt:lpstr>PowerPoint Presentation</vt:lpstr>
      <vt:lpstr>Overview of the content</vt:lpstr>
      <vt:lpstr>Unit Notes</vt:lpstr>
      <vt:lpstr>Textbook reference</vt:lpstr>
      <vt:lpstr>Recommended Books</vt:lpstr>
      <vt:lpstr>FIT2004 Staff</vt:lpstr>
      <vt:lpstr>Course Material</vt:lpstr>
      <vt:lpstr>Course Structure</vt:lpstr>
      <vt:lpstr>MARS: Monash Audience Response System</vt:lpstr>
      <vt:lpstr>MARS: Multiple Choice Questions</vt:lpstr>
      <vt:lpstr>MARS: Text-based questions</vt:lpstr>
      <vt:lpstr>Asking Questions During Lectures</vt:lpstr>
      <vt:lpstr>Assessment Summary</vt:lpstr>
      <vt:lpstr>Prac Assignments 1-4 (30%)</vt:lpstr>
      <vt:lpstr>Attending Lectures via Live Streaming</vt:lpstr>
      <vt:lpstr>Tutorial Participation (10%)</vt:lpstr>
      <vt:lpstr>Final Exam (60%)</vt:lpstr>
      <vt:lpstr>PowerPoint Presentation</vt:lpstr>
      <vt:lpstr>Submission of Assignments</vt:lpstr>
      <vt:lpstr>Cheating, Collusion, Plagiarism </vt:lpstr>
      <vt:lpstr>Cheating, Collusion, Plagiarism</vt:lpstr>
      <vt:lpstr>PowerPoint Presentation</vt:lpstr>
      <vt:lpstr>Student responsibilities</vt:lpstr>
      <vt:lpstr>FIT2004: Programming Competition</vt:lpstr>
      <vt:lpstr>Anonymous Moodle Forum</vt:lpstr>
      <vt:lpstr>Short break</vt:lpstr>
      <vt:lpstr>Part 2: Outline</vt:lpstr>
      <vt:lpstr>Algorithmic Analysis</vt:lpstr>
      <vt:lpstr>Consequences of errors</vt:lpstr>
      <vt:lpstr>Consequences of errors</vt:lpstr>
      <vt:lpstr>Consequences of errors</vt:lpstr>
      <vt:lpstr>Proving correctness of algorithms</vt:lpstr>
      <vt:lpstr>Part 2: Outline</vt:lpstr>
      <vt:lpstr>Finding minimum value</vt:lpstr>
      <vt:lpstr>Does it always terminate?</vt:lpstr>
      <vt:lpstr>Correct result at termination?</vt:lpstr>
      <vt:lpstr>Correctness using Loop Invariant</vt:lpstr>
      <vt:lpstr>Part 2: Outline</vt:lpstr>
      <vt:lpstr>Binary Search revisited</vt:lpstr>
      <vt:lpstr>Algorithm for Binary Search</vt:lpstr>
      <vt:lpstr>Does this algorithm always terminate?</vt:lpstr>
      <vt:lpstr>Does it always terminate?</vt:lpstr>
      <vt:lpstr>Correctness using Loop Invariant</vt:lpstr>
      <vt:lpstr>Correctness using Loop Invariant</vt:lpstr>
      <vt:lpstr>Part 2: Outline</vt:lpstr>
      <vt:lpstr>Complexity Analysis</vt:lpstr>
      <vt:lpstr>Recap from FIT1045: Complexity</vt:lpstr>
      <vt:lpstr>Recap from FIT1045: Big-O notation</vt:lpstr>
      <vt:lpstr>Recap from FIT1045: Big-O notation</vt:lpstr>
      <vt:lpstr>PowerPoint Presentation</vt:lpstr>
      <vt:lpstr>PowerPoint Presentation</vt:lpstr>
      <vt:lpstr>Part 2: Outline</vt:lpstr>
      <vt:lpstr>Recurrence Relations</vt:lpstr>
      <vt:lpstr>Solving Recurrence Relations</vt:lpstr>
      <vt:lpstr>Solving Recurrence Relations</vt:lpstr>
      <vt:lpstr>Logarithmic complexity</vt:lpstr>
      <vt:lpstr>Linear Complexity</vt:lpstr>
      <vt:lpstr>Linearithmic complexity</vt:lpstr>
      <vt:lpstr>Quadratic complexity</vt:lpstr>
      <vt:lpstr>Exponential complexity</vt:lpstr>
      <vt:lpstr>Revision: Proof by induction</vt:lpstr>
      <vt:lpstr>Revision: Proof by induction</vt:lpstr>
      <vt:lpstr>Concluding Remarks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cse</dc:creator>
  <cp:lastModifiedBy>Shams</cp:lastModifiedBy>
  <cp:revision>906</cp:revision>
  <dcterms:created xsi:type="dcterms:W3CDTF">2006-08-16T00:00:00Z</dcterms:created>
  <dcterms:modified xsi:type="dcterms:W3CDTF">2019-03-03T22:13:43Z</dcterms:modified>
</cp:coreProperties>
</file>